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  <p:sldMasterId id="2147483714" r:id="rId6"/>
  </p:sldMasterIdLst>
  <p:notesMasterIdLst>
    <p:notesMasterId r:id="rId21"/>
  </p:notesMasterIdLst>
  <p:sldIdLst>
    <p:sldId id="398" r:id="rId7"/>
    <p:sldId id="433" r:id="rId8"/>
    <p:sldId id="340" r:id="rId9"/>
    <p:sldId id="397" r:id="rId10"/>
    <p:sldId id="415" r:id="rId11"/>
    <p:sldId id="344" r:id="rId12"/>
    <p:sldId id="422" r:id="rId13"/>
    <p:sldId id="430" r:id="rId14"/>
    <p:sldId id="434" r:id="rId15"/>
    <p:sldId id="295" r:id="rId16"/>
    <p:sldId id="421" r:id="rId17"/>
    <p:sldId id="338" r:id="rId18"/>
    <p:sldId id="420" r:id="rId19"/>
    <p:sldId id="39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772E313-8170-407E-39B3-68ABDD4BBA85}" name="Vanessa Higgins" initials="VH" userId="S::vanessa.higgins@manchester.ac.uk::5d2ea04e-bc19-430e-b601-b3264b5c7307" providerId="AD"/>
  <p188:author id="{06DEFACB-F704-21BD-E149-36DC374870E8}" name="Debora Price" initials="DP" userId="S::debora.price@manchester.ac.uk::b1647375-9fb9-4caf-9117-a700a8e2a54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AD63B-5755-4C45-862B-36564338B18A}" v="1" dt="2024-06-12T13:52:53.993"/>
    <p1510:client id="{55529489-C0FD-707A-814F-BBAAB964D4C3}" v="159" dt="2024-06-13T19:49:15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140" autoAdjust="0"/>
  </p:normalViewPr>
  <p:slideViewPr>
    <p:cSldViewPr snapToGrid="0">
      <p:cViewPr varScale="1">
        <p:scale>
          <a:sx n="110" d="100"/>
          <a:sy n="110" d="100"/>
        </p:scale>
        <p:origin x="2214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essa Higgins" userId="S::vanessa.higgins@manchester.ac.uk::5d2ea04e-bc19-430e-b601-b3264b5c7307" providerId="AD" clId="Web-{55529489-C0FD-707A-814F-BBAAB964D4C3}"/>
    <pc:docChg chg="modSld">
      <pc:chgData name="Vanessa Higgins" userId="S::vanessa.higgins@manchester.ac.uk::5d2ea04e-bc19-430e-b601-b3264b5c7307" providerId="AD" clId="Web-{55529489-C0FD-707A-814F-BBAAB964D4C3}" dt="2024-06-13T19:49:15.446" v="134" actId="1076"/>
      <pc:docMkLst>
        <pc:docMk/>
      </pc:docMkLst>
      <pc:sldChg chg="modSp">
        <pc:chgData name="Vanessa Higgins" userId="S::vanessa.higgins@manchester.ac.uk::5d2ea04e-bc19-430e-b601-b3264b5c7307" providerId="AD" clId="Web-{55529489-C0FD-707A-814F-BBAAB964D4C3}" dt="2024-06-13T19:35:59.985" v="52" actId="20577"/>
        <pc:sldMkLst>
          <pc:docMk/>
          <pc:sldMk cId="258349590" sldId="295"/>
        </pc:sldMkLst>
        <pc:spChg chg="mod">
          <ac:chgData name="Vanessa Higgins" userId="S::vanessa.higgins@manchester.ac.uk::5d2ea04e-bc19-430e-b601-b3264b5c7307" providerId="AD" clId="Web-{55529489-C0FD-707A-814F-BBAAB964D4C3}" dt="2024-06-13T19:35:59.985" v="52" actId="20577"/>
          <ac:spMkLst>
            <pc:docMk/>
            <pc:sldMk cId="258349590" sldId="295"/>
            <ac:spMk id="6" creationId="{57BB68C0-1CE2-A70D-6785-E98972CF3549}"/>
          </ac:spMkLst>
        </pc:spChg>
        <pc:spChg chg="mod">
          <ac:chgData name="Vanessa Higgins" userId="S::vanessa.higgins@manchester.ac.uk::5d2ea04e-bc19-430e-b601-b3264b5c7307" providerId="AD" clId="Web-{55529489-C0FD-707A-814F-BBAAB964D4C3}" dt="2024-06-13T19:35:29.234" v="38" actId="20577"/>
          <ac:spMkLst>
            <pc:docMk/>
            <pc:sldMk cId="258349590" sldId="295"/>
            <ac:spMk id="9" creationId="{9E6E89B7-0633-703B-30E9-6C273DFEF846}"/>
          </ac:spMkLst>
        </pc:spChg>
        <pc:spChg chg="mod">
          <ac:chgData name="Vanessa Higgins" userId="S::vanessa.higgins@manchester.ac.uk::5d2ea04e-bc19-430e-b601-b3264b5c7307" providerId="AD" clId="Web-{55529489-C0FD-707A-814F-BBAAB964D4C3}" dt="2024-06-13T19:35:26.124" v="37" actId="20577"/>
          <ac:spMkLst>
            <pc:docMk/>
            <pc:sldMk cId="258349590" sldId="295"/>
            <ac:spMk id="13" creationId="{87468516-D689-27DA-5228-7B5786DA4461}"/>
          </ac:spMkLst>
        </pc:spChg>
        <pc:spChg chg="mod">
          <ac:chgData name="Vanessa Higgins" userId="S::vanessa.higgins@manchester.ac.uk::5d2ea04e-bc19-430e-b601-b3264b5c7307" providerId="AD" clId="Web-{55529489-C0FD-707A-814F-BBAAB964D4C3}" dt="2024-06-13T19:35:35.328" v="39" actId="20577"/>
          <ac:spMkLst>
            <pc:docMk/>
            <pc:sldMk cId="258349590" sldId="295"/>
            <ac:spMk id="15" creationId="{7FA231CF-C5AC-663D-CC5C-2449A0C00414}"/>
          </ac:spMkLst>
        </pc:spChg>
      </pc:sldChg>
      <pc:sldChg chg="modSp">
        <pc:chgData name="Vanessa Higgins" userId="S::vanessa.higgins@manchester.ac.uk::5d2ea04e-bc19-430e-b601-b3264b5c7307" providerId="AD" clId="Web-{55529489-C0FD-707A-814F-BBAAB964D4C3}" dt="2024-06-13T19:49:15.446" v="134" actId="1076"/>
        <pc:sldMkLst>
          <pc:docMk/>
          <pc:sldMk cId="863410243" sldId="422"/>
        </pc:sldMkLst>
        <pc:spChg chg="mod">
          <ac:chgData name="Vanessa Higgins" userId="S::vanessa.higgins@manchester.ac.uk::5d2ea04e-bc19-430e-b601-b3264b5c7307" providerId="AD" clId="Web-{55529489-C0FD-707A-814F-BBAAB964D4C3}" dt="2024-06-13T19:43:29.256" v="96" actId="14100"/>
          <ac:spMkLst>
            <pc:docMk/>
            <pc:sldMk cId="863410243" sldId="422"/>
            <ac:spMk id="2" creationId="{03852F01-795E-1015-AE08-CA213C5C1797}"/>
          </ac:spMkLst>
        </pc:spChg>
        <pc:spChg chg="mod">
          <ac:chgData name="Vanessa Higgins" userId="S::vanessa.higgins@manchester.ac.uk::5d2ea04e-bc19-430e-b601-b3264b5c7307" providerId="AD" clId="Web-{55529489-C0FD-707A-814F-BBAAB964D4C3}" dt="2024-06-13T19:47:44.427" v="132" actId="20577"/>
          <ac:spMkLst>
            <pc:docMk/>
            <pc:sldMk cId="863410243" sldId="422"/>
            <ac:spMk id="3" creationId="{E3444C39-0EC2-B65B-4DA9-1346B3D48207}"/>
          </ac:spMkLst>
        </pc:spChg>
        <pc:picChg chg="mod">
          <ac:chgData name="Vanessa Higgins" userId="S::vanessa.higgins@manchester.ac.uk::5d2ea04e-bc19-430e-b601-b3264b5c7307" providerId="AD" clId="Web-{55529489-C0FD-707A-814F-BBAAB964D4C3}" dt="2024-06-13T19:43:46.522" v="98" actId="1076"/>
          <ac:picMkLst>
            <pc:docMk/>
            <pc:sldMk cId="863410243" sldId="422"/>
            <ac:picMk id="5" creationId="{10918420-ED3A-CCC3-4B65-2164CDEA0BA9}"/>
          </ac:picMkLst>
        </pc:picChg>
        <pc:picChg chg="mod">
          <ac:chgData name="Vanessa Higgins" userId="S::vanessa.higgins@manchester.ac.uk::5d2ea04e-bc19-430e-b601-b3264b5c7307" providerId="AD" clId="Web-{55529489-C0FD-707A-814F-BBAAB964D4C3}" dt="2024-06-13T19:49:15.446" v="134" actId="1076"/>
          <ac:picMkLst>
            <pc:docMk/>
            <pc:sldMk cId="863410243" sldId="422"/>
            <ac:picMk id="6" creationId="{48FF6A87-0B33-3542-1033-DB3360676E50}"/>
          </ac:picMkLst>
        </pc:picChg>
        <pc:picChg chg="mod">
          <ac:chgData name="Vanessa Higgins" userId="S::vanessa.higgins@manchester.ac.uk::5d2ea04e-bc19-430e-b601-b3264b5c7307" providerId="AD" clId="Web-{55529489-C0FD-707A-814F-BBAAB964D4C3}" dt="2024-06-13T19:49:12.664" v="133" actId="14100"/>
          <ac:picMkLst>
            <pc:docMk/>
            <pc:sldMk cId="863410243" sldId="422"/>
            <ac:picMk id="7" creationId="{8D993EA2-0325-3571-2D82-5E645C26EBED}"/>
          </ac:picMkLst>
        </pc:picChg>
      </pc:sldChg>
    </pc:docChg>
  </pc:docChgLst>
  <pc:docChgLst>
    <pc:chgData name="Vanessa Higgins" userId="5d2ea04e-bc19-430e-b601-b3264b5c7307" providerId="ADAL" clId="{52BAD63B-5755-4C45-862B-36564338B18A}"/>
    <pc:docChg chg="custSel addSld delSld modSld">
      <pc:chgData name="Vanessa Higgins" userId="5d2ea04e-bc19-430e-b601-b3264b5c7307" providerId="ADAL" clId="{52BAD63B-5755-4C45-862B-36564338B18A}" dt="2024-06-12T13:52:58.670" v="35" actId="47"/>
      <pc:docMkLst>
        <pc:docMk/>
      </pc:docMkLst>
      <pc:sldChg chg="modNotesTx">
        <pc:chgData name="Vanessa Higgins" userId="5d2ea04e-bc19-430e-b601-b3264b5c7307" providerId="ADAL" clId="{52BAD63B-5755-4C45-862B-36564338B18A}" dt="2024-06-12T13:51:30.259" v="6" actId="6549"/>
        <pc:sldMkLst>
          <pc:docMk/>
          <pc:sldMk cId="258349590" sldId="295"/>
        </pc:sldMkLst>
      </pc:sldChg>
      <pc:sldChg chg="modSp del mod modNotesTx">
        <pc:chgData name="Vanessa Higgins" userId="5d2ea04e-bc19-430e-b601-b3264b5c7307" providerId="ADAL" clId="{52BAD63B-5755-4C45-862B-36564338B18A}" dt="2024-06-12T13:52:58.670" v="35" actId="47"/>
        <pc:sldMkLst>
          <pc:docMk/>
          <pc:sldMk cId="1810143438" sldId="330"/>
        </pc:sldMkLst>
        <pc:spChg chg="mod">
          <ac:chgData name="Vanessa Higgins" userId="5d2ea04e-bc19-430e-b601-b3264b5c7307" providerId="ADAL" clId="{52BAD63B-5755-4C45-862B-36564338B18A}" dt="2024-06-12T13:52:34.587" v="33" actId="20577"/>
          <ac:spMkLst>
            <pc:docMk/>
            <pc:sldMk cId="1810143438" sldId="330"/>
            <ac:spMk id="6" creationId="{AD3C90FF-F710-2246-8723-4EF8CCFB2839}"/>
          </ac:spMkLst>
        </pc:spChg>
      </pc:sldChg>
      <pc:sldChg chg="modNotesTx">
        <pc:chgData name="Vanessa Higgins" userId="5d2ea04e-bc19-430e-b601-b3264b5c7307" providerId="ADAL" clId="{52BAD63B-5755-4C45-862B-36564338B18A}" dt="2024-06-12T13:51:11.291" v="1" actId="6549"/>
        <pc:sldMkLst>
          <pc:docMk/>
          <pc:sldMk cId="585288724" sldId="397"/>
        </pc:sldMkLst>
      </pc:sldChg>
      <pc:sldChg chg="modNotesTx">
        <pc:chgData name="Vanessa Higgins" userId="5d2ea04e-bc19-430e-b601-b3264b5c7307" providerId="ADAL" clId="{52BAD63B-5755-4C45-862B-36564338B18A}" dt="2024-06-12T13:51:13.969" v="2" actId="6549"/>
        <pc:sldMkLst>
          <pc:docMk/>
          <pc:sldMk cId="2019309451" sldId="415"/>
        </pc:sldMkLst>
      </pc:sldChg>
      <pc:sldChg chg="modNotesTx">
        <pc:chgData name="Vanessa Higgins" userId="5d2ea04e-bc19-430e-b601-b3264b5c7307" providerId="ADAL" clId="{52BAD63B-5755-4C45-862B-36564338B18A}" dt="2024-06-12T13:51:34.204" v="7" actId="6549"/>
        <pc:sldMkLst>
          <pc:docMk/>
          <pc:sldMk cId="918698065" sldId="421"/>
        </pc:sldMkLst>
      </pc:sldChg>
      <pc:sldChg chg="modNotesTx">
        <pc:chgData name="Vanessa Higgins" userId="5d2ea04e-bc19-430e-b601-b3264b5c7307" providerId="ADAL" clId="{52BAD63B-5755-4C45-862B-36564338B18A}" dt="2024-06-12T13:51:19.076" v="3" actId="6549"/>
        <pc:sldMkLst>
          <pc:docMk/>
          <pc:sldMk cId="863410243" sldId="422"/>
        </pc:sldMkLst>
      </pc:sldChg>
      <pc:sldChg chg="modNotesTx">
        <pc:chgData name="Vanessa Higgins" userId="5d2ea04e-bc19-430e-b601-b3264b5c7307" providerId="ADAL" clId="{52BAD63B-5755-4C45-862B-36564338B18A}" dt="2024-06-12T13:51:23.191" v="4" actId="6549"/>
        <pc:sldMkLst>
          <pc:docMk/>
          <pc:sldMk cId="2338180414" sldId="430"/>
        </pc:sldMkLst>
      </pc:sldChg>
      <pc:sldChg chg="modNotesTx">
        <pc:chgData name="Vanessa Higgins" userId="5d2ea04e-bc19-430e-b601-b3264b5c7307" providerId="ADAL" clId="{52BAD63B-5755-4C45-862B-36564338B18A}" dt="2024-06-12T13:51:08.002" v="0" actId="6549"/>
        <pc:sldMkLst>
          <pc:docMk/>
          <pc:sldMk cId="4026042366" sldId="433"/>
        </pc:sldMkLst>
      </pc:sldChg>
      <pc:sldChg chg="add">
        <pc:chgData name="Vanessa Higgins" userId="5d2ea04e-bc19-430e-b601-b3264b5c7307" providerId="ADAL" clId="{52BAD63B-5755-4C45-862B-36564338B18A}" dt="2024-06-12T13:52:53.993" v="34"/>
        <pc:sldMkLst>
          <pc:docMk/>
          <pc:sldMk cId="3797536829" sldId="43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7T09:08:4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1616 24575,'22'-9'0,"-2"0"0,1-1 0,33-23 0,-1 1 0,-18 12 0,529-286 0,19 27 0,392-123 0,27 65 0,-506 185-1365,-420 126-5461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72F38-79D1-4243-9386-C70C10B500B8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62935-36FB-4F08-8F9E-1239B1EA2C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55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68437-34BD-4E9D-B2C6-9B0ED9AAC9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801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  <a:ea typeface="Calibri"/>
              <a:cs typeface="Calibri"/>
            </a:endParaRPr>
          </a:p>
          <a:p>
            <a:pPr algn="l" rtl="0" fontAlgn="base"/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  <a:ea typeface="Calibri"/>
              <a:cs typeface="Calibri"/>
            </a:endParaRPr>
          </a:p>
          <a:p>
            <a:pPr algn="l" rtl="0" fontAlgn="base"/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  <a:ea typeface="Calibri"/>
              <a:cs typeface="Calibri"/>
            </a:endParaRPr>
          </a:p>
          <a:p>
            <a:endParaRPr lang="en-US" dirty="0">
              <a:ea typeface="Calibri" panose="020F0502020204030204"/>
              <a:cs typeface="Calibri"/>
            </a:endParaRPr>
          </a:p>
          <a:p>
            <a:pPr algn="l" rtl="0" fontAlgn="base"/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7AFC1-0A07-4F77-9B37-31529E9F3C5A}" type="slidenum">
              <a:rPr lang="en-GB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75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62935-36FB-4F08-8F9E-1239B1EA2C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01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68437-34BD-4E9D-B2C6-9B0ED9AAC9B0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337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68437-34BD-4E9D-B2C6-9B0ED9AAC9B0}" type="slidenum">
              <a:rPr lang="en-GB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122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68437-34BD-4E9D-B2C6-9B0ED9AAC9B0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3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74495-12D2-6A47-A762-3590D56449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963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74495-12D2-6A47-A762-3590D56449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413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68437-34BD-4E9D-B2C6-9B0ED9AAC9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3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68437-34BD-4E9D-B2C6-9B0ED9AAC9B0}" type="slidenum">
              <a:rPr lang="en-GB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9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/>
              <a:buChar char="•"/>
              <a:defRPr/>
            </a:pPr>
            <a:endParaRPr lang="en" u="sng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74495-12D2-6A47-A762-3590D56449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65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62935-36FB-4F08-8F9E-1239B1EA2C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339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62935-36FB-4F08-8F9E-1239B1EA2C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42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+mn-lt"/>
            </a:endParaRPr>
          </a:p>
          <a:p>
            <a:pPr marL="456565" indent="-456565"/>
            <a:endParaRPr lang="en-US" sz="1200" dirty="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7AFC1-0A07-4F77-9B37-31529E9F3C5A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6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5FFB9A-F3F6-8946-9ABA-98B8C06C0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209040"/>
            <a:ext cx="5264150" cy="257886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 w/ image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3B02D-6238-4843-B9D5-1E272AAC5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Logo" descr="UK Data Service logo">
            <a:extLst>
              <a:ext uri="{FF2B5EF4-FFF2-40B4-BE49-F238E27FC236}">
                <a16:creationId xmlns:a16="http://schemas.microsoft.com/office/drawing/2014/main" id="{76C60B7B-315C-B548-A043-C196F7D3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3" name="Picture Placeholder 2" descr="[Image description to go here]">
            <a:extLst>
              <a:ext uri="{FF2B5EF4-FFF2-40B4-BE49-F238E27FC236}">
                <a16:creationId xmlns:a16="http://schemas.microsoft.com/office/drawing/2014/main" id="{3C9C5F8A-2236-FE4B-91BF-E087092BF60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77200" y="1"/>
            <a:ext cx="4114800" cy="68579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image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2791F5A-39D3-DC4F-AA9D-8EF80ABB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13474" y="2388526"/>
            <a:ext cx="3727451" cy="285273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Place hex graphic here to overlay black and white image.</a:t>
            </a:r>
          </a:p>
        </p:txBody>
      </p:sp>
      <p:pic>
        <p:nvPicPr>
          <p:cNvPr id="10" name="Picture 9" descr="UKRI Economic and Social Research Council logo">
            <a:extLst>
              <a:ext uri="{FF2B5EF4-FFF2-40B4-BE49-F238E27FC236}">
                <a16:creationId xmlns:a16="http://schemas.microsoft.com/office/drawing/2014/main" id="{B406835A-EC17-A04A-BE37-2B9F3923BD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5527040"/>
            <a:ext cx="2210353" cy="560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E899-5F81-544E-A915-E6320293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EE13-5FCB-9C42-A93B-39A2047ADC20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21E7-45D7-F74F-B564-964148D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7D14-C32E-2C42-98CD-EAC78D9B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B5E875-B60A-AE45-B59D-5F3A83B9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image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96812-C596-B049-AAB8-93457EF6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6D3317-D90B-EF49-866A-F478D649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9441-422C-3640-820A-487119271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83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CBE07B-4D26-5540-BEE8-6A38DAFE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DACAEE-DC94-BB45-B780-0A681235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18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3682" y="3617843"/>
            <a:ext cx="928898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BD6C3D8-F4FB-0748-80D9-9B0C2AE5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A6D41D-BD33-514C-80EA-5E51B030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 descr="1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57843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 descr="2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7041271" y="3257843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 descr="3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633800" y="3275678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BF9A-A25A-9E44-AC24-21CF2156EB06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33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0800" y="3617843"/>
            <a:ext cx="12253463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12F76-1376-6D42-B2AA-7CB3A9664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7A9403-DB04-8348-B31B-339D7FB8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 descr="3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64220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 descr="4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7041271" y="3264220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 descr="5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746535" y="3264220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D537-DB89-2741-879E-E6FBC377CB7F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11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</a:extLst>
          </p:cNvPr>
          <p:cNvCxnSpPr>
            <a:cxnSpLocks/>
          </p:cNvCxnSpPr>
          <p:nvPr userDrawn="1"/>
        </p:nvCxnSpPr>
        <p:spPr>
          <a:xfrm>
            <a:off x="0" y="3617843"/>
            <a:ext cx="1103659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3365D08-9FBB-4142-93B8-0502CDFD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783AA5C-25E9-1D47-A098-CB8BECAF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 descr="4">
            <a:extLst>
              <a:ext uri="{FF2B5EF4-FFF2-40B4-BE49-F238E27FC236}">
                <a16:creationId xmlns:a16="http://schemas.microsoft.com/office/drawing/2014/main" id="{402C4869-86BF-854E-91B5-2F8215766C1F}"/>
              </a:ext>
            </a:extLst>
          </p:cNvPr>
          <p:cNvSpPr txBox="1">
            <a:spLocks/>
          </p:cNvSpPr>
          <p:nvPr userDrawn="1"/>
        </p:nvSpPr>
        <p:spPr>
          <a:xfrm>
            <a:off x="795409" y="3261755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663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 descr="5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/>
          </p:cNvSpPr>
          <p:nvPr userDrawn="1"/>
        </p:nvSpPr>
        <p:spPr>
          <a:xfrm>
            <a:off x="4405429" y="3243612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2573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 descr="6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8020801" y="3243612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7581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6729-12C7-6847-AF20-30EC9E9095B0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21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6A9C47-FC13-6448-9F53-7E11444C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78313-77FD-8244-8818-E61634B9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0C2EC8-81AB-2648-BD99-8F3BC31361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9A0-27EB-7D49-A1FB-0A24F43DE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7304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6011-5817-4C4F-8C54-ED4A8F32D78D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3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337DCC-087C-EF4C-B483-4BDDB150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502FDC-D3BB-9B41-8939-2A314D1D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5734-76C8-6E43-990B-FACD1199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62549"/>
            <a:ext cx="50428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049980-D938-5240-A9B1-A7B9C08A3F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540580"/>
            <a:ext cx="5044440" cy="3327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AF8A-80DC-4A40-A902-B667F2893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2549"/>
            <a:ext cx="504602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FFC97D4-D179-AC49-9CD5-C230CF63D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554150"/>
            <a:ext cx="5044440" cy="3327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CB24B-B261-464F-8701-7A7D30D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4DEB-400B-2F47-8EA9-BED2FF45862A}" type="datetime1">
              <a:rPr lang="en-GB" smtClean="0"/>
              <a:t>13/06/2024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D488B-CF03-CF4C-AC0D-CE28BE91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A418-9509-2546-A306-76691545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07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BF8616-2073-4D43-96DD-F449E93AA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F5B6C1-7363-7845-84D2-65178D7A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5707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171A6C3-7214-5D45-B4C8-B6981E6E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54E92-8F01-F54E-8278-480D5601F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2730E72-8D0C-9849-B689-B4BEB0709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8201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287752-A3D4-354A-80FC-B04FFE1BC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50923"/>
            <a:ext cx="5042853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51B0398-8716-8F4A-97F7-95F84FB5CA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B708B0-6D17-BC4F-A793-1D36B2137D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309360" y="5150923"/>
            <a:ext cx="5085807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22C03-EB4F-6C40-A1DC-FC28C508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9124-9FEE-F749-B64E-9F79989DAC2E}" type="datetime1">
              <a:rPr lang="en-GB" smtClean="0"/>
              <a:t>13/06/2024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AB214-15AA-D748-81F1-3058A178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25E78-C9A1-1F43-B258-04C4C46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2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68CA6-59BD-244B-9036-0C61FAFB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7F1ED91-20F3-6C45-B97B-320BA4DC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AD05E5-D687-604F-9665-B43A8F5A0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UK Data Service logo">
            <a:extLst>
              <a:ext uri="{FF2B5EF4-FFF2-40B4-BE49-F238E27FC236}">
                <a16:creationId xmlns:a16="http://schemas.microsoft.com/office/drawing/2014/main" id="{156298A7-4C3C-BA4C-97D4-F2F510C5A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BAA-6633-ED49-B704-0C3C14C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A42F-436F-F945-AF86-C545F1275288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7BBB-4F97-4945-8A6E-B312377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29CD-B531-3345-9F02-2BBEC37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12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637F60-8147-E64A-B40D-2B0E7645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CC57A-08FB-2043-9F96-FEB3835CE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0400B8-1E22-FA40-8821-BF2BE615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3981994" cy="41137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AA4212-F7CB-D54A-B323-E0607E7F2D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83188" y="1463040"/>
            <a:ext cx="6170612" cy="4113741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5832B-BD35-5546-BFD6-7A08974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5539-A31E-E445-B370-3EE7B5028308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17B17-7C2F-CC4E-8479-ACD6C7D4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C452-7B7D-9941-880B-F8813687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35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57F14C-28EB-D44F-835B-2A45258A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193" y="0"/>
            <a:ext cx="4140000" cy="41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BD7EA-7633-8544-82AA-792AA39D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0077"/>
            <a:ext cx="5264150" cy="254783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contact details [name, email]</a:t>
            </a:r>
          </a:p>
        </p:txBody>
      </p:sp>
      <p:pic>
        <p:nvPicPr>
          <p:cNvPr id="17" name="Logo" descr="UK Data Service logo">
            <a:extLst>
              <a:ext uri="{FF2B5EF4-FFF2-40B4-BE49-F238E27FC236}">
                <a16:creationId xmlns:a16="http://schemas.microsoft.com/office/drawing/2014/main" id="{0F76BA20-AA2B-7340-AC15-C4F4ACBB3B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4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52603"/>
            <a:ext cx="5264150" cy="253530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13/06/2024</a:t>
            </a:fld>
            <a:endParaRPr lang="en-US"/>
          </a:p>
        </p:txBody>
      </p:sp>
      <p:pic>
        <p:nvPicPr>
          <p:cNvPr id="10" name="Logo" descr="UK Data Service logo">
            <a:extLst>
              <a:ext uri="{FF2B5EF4-FFF2-40B4-BE49-F238E27FC236}">
                <a16:creationId xmlns:a16="http://schemas.microsoft.com/office/drawing/2014/main" id="{7236A974-59D9-5341-B4B6-A118591D7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80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B6CE-15A0-1F4C-8750-95EFE646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ABD98-971F-2E47-A3B1-7DF8D2435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3FDF4-2C51-0642-B47E-E9644E94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9C17-556E-C046-A339-146F08853335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1DE3-9B49-6A45-9086-4F82B8A4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8811-6AAB-0544-B451-5714A93F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91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04203-40B6-AD49-BABA-0F53D899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708B-2825-8A44-ADE7-0D8D0CFF2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64769-EEF7-A549-9639-8815B600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35E5-3497-504C-90EE-ACD012EC1750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1ACA-B6B2-A145-B9B1-6320D9CA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0699-5091-B846-8889-D3EC580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98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&quot; &quot;">
            <a:extLst>
              <a:ext uri="{FF2B5EF4-FFF2-40B4-BE49-F238E27FC236}">
                <a16:creationId xmlns:a16="http://schemas.microsoft.com/office/drawing/2014/main" id="{130685FF-8861-7240-BA53-FA31C6C9C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BA2EDF-5ADA-2A43-803A-5C04DEC2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7271" cy="548819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2750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D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:\Publicity\OpenAccess\UKDataService\TestArea\bit1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43416"/>
          <a:stretch/>
        </p:blipFill>
        <p:spPr bwMode="auto">
          <a:xfrm>
            <a:off x="8688288" y="0"/>
            <a:ext cx="3503712" cy="6858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5360" y="1772817"/>
            <a:ext cx="9697077" cy="1440159"/>
          </a:xfrm>
        </p:spPr>
        <p:txBody>
          <a:bodyPr>
            <a:normAutofit/>
          </a:bodyPr>
          <a:lstStyle>
            <a:lvl1pPr algn="l">
              <a:defRPr sz="3300" b="0" i="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title here (44pt)</a:t>
            </a:r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6401" y="3717033"/>
            <a:ext cx="5376597" cy="681681"/>
          </a:xfrm>
        </p:spPr>
        <p:txBody>
          <a:bodyPr>
            <a:normAutofit/>
          </a:bodyPr>
          <a:lstStyle>
            <a:lvl1pPr marL="0" indent="0" algn="l">
              <a:buNone/>
              <a:defRPr sz="15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Name and Job Title on separate lines</a:t>
            </a:r>
            <a:endParaRPr lang="en-GB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0" hasCustomPrompt="1"/>
          </p:nvPr>
        </p:nvSpPr>
        <p:spPr>
          <a:xfrm>
            <a:off x="406402" y="4581128"/>
            <a:ext cx="5306484" cy="100846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Name of meeting and place followed by date on a separate line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66048" y="6237312"/>
            <a:ext cx="67345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2021 UK Data Service. Created by J. Kasmire, CSS Training Team</a:t>
            </a:r>
            <a:endParaRPr lang="en-GB" sz="9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6498098"/>
            <a:ext cx="987151" cy="171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5" y="575904"/>
            <a:ext cx="2803927" cy="6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8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5FFB9A-F3F6-8946-9ABA-98B8C06C0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209040"/>
            <a:ext cx="5264150" cy="257886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 w/ image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3B02D-6238-4843-B9D5-1E272AAC5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Logo" descr="UK Data Service logo">
            <a:extLst>
              <a:ext uri="{FF2B5EF4-FFF2-40B4-BE49-F238E27FC236}">
                <a16:creationId xmlns:a16="http://schemas.microsoft.com/office/drawing/2014/main" id="{76C60B7B-315C-B548-A043-C196F7D3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3" name="Picture Placeholder 2" descr="[Image description to go here]">
            <a:extLst>
              <a:ext uri="{FF2B5EF4-FFF2-40B4-BE49-F238E27FC236}">
                <a16:creationId xmlns:a16="http://schemas.microsoft.com/office/drawing/2014/main" id="{3C9C5F8A-2236-FE4B-91BF-E087092BF60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77200" y="1"/>
            <a:ext cx="4114800" cy="68579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image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2791F5A-39D3-DC4F-AA9D-8EF80ABB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13474" y="2388526"/>
            <a:ext cx="3727451" cy="285273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Place hex graphic here to overlay black and white image.</a:t>
            </a:r>
          </a:p>
        </p:txBody>
      </p:sp>
      <p:pic>
        <p:nvPicPr>
          <p:cNvPr id="10" name="Picture 9" descr="UKRI Economic and Social Research Council logo">
            <a:extLst>
              <a:ext uri="{FF2B5EF4-FFF2-40B4-BE49-F238E27FC236}">
                <a16:creationId xmlns:a16="http://schemas.microsoft.com/office/drawing/2014/main" id="{B406835A-EC17-A04A-BE37-2B9F3923BD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5527040"/>
            <a:ext cx="2210353" cy="560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E899-5F81-544E-A915-E6320293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EE13-5FCB-9C42-A93B-39A2047ADC20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21E7-45D7-F74F-B564-964148D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7D14-C32E-2C42-98CD-EAC78D9B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35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68CA6-59BD-244B-9036-0C61FAFB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7F1ED91-20F3-6C45-B97B-320BA4DC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AD05E5-D687-604F-9665-B43A8F5A0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UK Data Service logo">
            <a:extLst>
              <a:ext uri="{FF2B5EF4-FFF2-40B4-BE49-F238E27FC236}">
                <a16:creationId xmlns:a16="http://schemas.microsoft.com/office/drawing/2014/main" id="{156298A7-4C3C-BA4C-97D4-F2F510C5A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BAA-6633-ED49-B704-0C3C14C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A42F-436F-F945-AF86-C545F1275288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7BBB-4F97-4945-8A6E-B312377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29CD-B531-3345-9F02-2BBEC37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8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609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ext block (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8713"/>
            <a:ext cx="8843682" cy="40654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&quot; &quot;">
            <a:extLst>
              <a:ext uri="{FF2B5EF4-FFF2-40B4-BE49-F238E27FC236}">
                <a16:creationId xmlns:a16="http://schemas.microsoft.com/office/drawing/2014/main" id="{96E4B558-0EB5-6F40-AF8C-7DF31DEF4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0" y="1223011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451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Small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0477"/>
            <a:ext cx="9977438" cy="42578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68CA6-59BD-244B-9036-0C61FAFBF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47926" y="5391304"/>
            <a:ext cx="1544074" cy="19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234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6283B-FAA3-0C45-8F69-C61CD2C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BAFDA-3085-094D-8597-EA125B75D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7C0223E-760F-4543-BDE3-CA6F2E44125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98600"/>
            <a:ext cx="7315200" cy="44846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Double click the icon to add and edit charts. Use suitable brand </a:t>
            </a:r>
            <a:r>
              <a:rPr lang="en-US" err="1"/>
              <a:t>colours</a:t>
            </a:r>
            <a:r>
              <a:rPr lang="en-US"/>
              <a:t> to change the chart’s appearance. Use black or purple </a:t>
            </a:r>
            <a:r>
              <a:rPr lang="en-US" err="1"/>
              <a:t>colour</a:t>
            </a:r>
            <a:r>
              <a:rPr lang="en-US"/>
              <a:t> (</a:t>
            </a:r>
            <a:r>
              <a:rPr lang="en-GB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82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F149F08-6749-4F49-BA62-07A1E155EC2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38200" y="1498600"/>
            <a:ext cx="9977438" cy="38195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Double click icon to design your table. Use black or purple </a:t>
            </a:r>
            <a:r>
              <a:rPr lang="en-US" err="1"/>
              <a:t>colour</a:t>
            </a:r>
            <a:r>
              <a:rPr lang="en-US"/>
              <a:t> (</a:t>
            </a:r>
            <a:r>
              <a:rPr lang="en-GB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108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martArt Placeholder 3"/>
          <p:cNvSpPr>
            <a:spLocks noGrp="1"/>
          </p:cNvSpPr>
          <p:nvPr>
            <p:ph type="dgm" sz="quarter" idx="13"/>
          </p:nvPr>
        </p:nvSpPr>
        <p:spPr>
          <a:xfrm>
            <a:off x="838200" y="1773238"/>
            <a:ext cx="9424988" cy="360045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267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5234C-2ACE-284E-9BC2-36AD230E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1BE7A-0162-E341-B254-C9EBCDF7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430BE4-70A3-6545-9DF6-33845DC8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image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54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B5E875-B60A-AE45-B59D-5F3A83B9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image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96812-C596-B049-AAB8-93457EF6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03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6D3317-D90B-EF49-866A-F478D649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9441-422C-3640-820A-487119271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09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CBE07B-4D26-5540-BEE8-6A38DAFE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DACAEE-DC94-BB45-B780-0A681235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14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3682" y="3617843"/>
            <a:ext cx="928898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BD6C3D8-F4FB-0748-80D9-9B0C2AE5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A6D41D-BD33-514C-80EA-5E51B030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 descr="1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57843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 descr="2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7041271" y="3257843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 descr="3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633800" y="3275678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BF9A-A25A-9E44-AC24-21CF2156EB06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90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ext block (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8713"/>
            <a:ext cx="8843682" cy="40654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&quot; &quot;">
            <a:extLst>
              <a:ext uri="{FF2B5EF4-FFF2-40B4-BE49-F238E27FC236}">
                <a16:creationId xmlns:a16="http://schemas.microsoft.com/office/drawing/2014/main" id="{96E4B558-0EB5-6F40-AF8C-7DF31DEF4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0" y="1223011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3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0800" y="3617843"/>
            <a:ext cx="12253463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12F76-1376-6D42-B2AA-7CB3A9664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7A9403-DB04-8348-B31B-339D7FB8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 descr="3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64220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 descr="4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7041271" y="3264220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 descr="5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746535" y="3264220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D537-DB89-2741-879E-E6FBC377CB7F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281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</a:extLst>
          </p:cNvPr>
          <p:cNvCxnSpPr>
            <a:cxnSpLocks/>
          </p:cNvCxnSpPr>
          <p:nvPr userDrawn="1"/>
        </p:nvCxnSpPr>
        <p:spPr>
          <a:xfrm>
            <a:off x="0" y="3617843"/>
            <a:ext cx="1103659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3365D08-9FBB-4142-93B8-0502CDFD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783AA5C-25E9-1D47-A098-CB8BECAF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 descr="4">
            <a:extLst>
              <a:ext uri="{FF2B5EF4-FFF2-40B4-BE49-F238E27FC236}">
                <a16:creationId xmlns:a16="http://schemas.microsoft.com/office/drawing/2014/main" id="{402C4869-86BF-854E-91B5-2F8215766C1F}"/>
              </a:ext>
            </a:extLst>
          </p:cNvPr>
          <p:cNvSpPr txBox="1">
            <a:spLocks/>
          </p:cNvSpPr>
          <p:nvPr userDrawn="1"/>
        </p:nvSpPr>
        <p:spPr>
          <a:xfrm>
            <a:off x="795409" y="3261755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663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 descr="5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/>
          </p:cNvSpPr>
          <p:nvPr userDrawn="1"/>
        </p:nvSpPr>
        <p:spPr>
          <a:xfrm>
            <a:off x="4405429" y="3243612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2573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 descr="6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8020801" y="3243612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7581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6729-12C7-6847-AF20-30EC9E9095B0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083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6A9C47-FC13-6448-9F53-7E11444C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78313-77FD-8244-8818-E61634B9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0C2EC8-81AB-2648-BD99-8F3BC31361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9A0-27EB-7D49-A1FB-0A24F43DE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7304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6011-5817-4C4F-8C54-ED4A8F32D78D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65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337DCC-087C-EF4C-B483-4BDDB150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502FDC-D3BB-9B41-8939-2A314D1D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5734-76C8-6E43-990B-FACD1199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62549"/>
            <a:ext cx="50428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049980-D938-5240-A9B1-A7B9C08A3F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540580"/>
            <a:ext cx="5044440" cy="3327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AF8A-80DC-4A40-A902-B667F2893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2549"/>
            <a:ext cx="504602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FFC97D4-D179-AC49-9CD5-C230CF63D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554150"/>
            <a:ext cx="5044440" cy="3327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CB24B-B261-464F-8701-7A7D30D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4DEB-400B-2F47-8EA9-BED2FF45862A}" type="datetime1">
              <a:rPr lang="en-GB" smtClean="0"/>
              <a:t>13/06/2024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D488B-CF03-CF4C-AC0D-CE28BE91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A418-9509-2546-A306-76691545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18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BF8616-2073-4D43-96DD-F449E93AA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F5B6C1-7363-7845-84D2-65178D7A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70403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171A6C3-7214-5D45-B4C8-B6981E6E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54E92-8F01-F54E-8278-480D5601F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2730E72-8D0C-9849-B689-B4BEB0709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8201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287752-A3D4-354A-80FC-B04FFE1BC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50923"/>
            <a:ext cx="5042853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51B0398-8716-8F4A-97F7-95F84FB5CA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B708B0-6D17-BC4F-A793-1D36B2137D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309360" y="5150923"/>
            <a:ext cx="5085807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22C03-EB4F-6C40-A1DC-FC28C508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9124-9FEE-F749-B64E-9F79989DAC2E}" type="datetime1">
              <a:rPr lang="en-GB" smtClean="0"/>
              <a:t>13/06/2024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AB214-15AA-D748-81F1-3058A178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25E78-C9A1-1F43-B258-04C4C46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866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637F60-8147-E64A-B40D-2B0E7645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CC57A-08FB-2043-9F96-FEB3835CE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0400B8-1E22-FA40-8821-BF2BE615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3981994" cy="41137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AA4212-F7CB-D54A-B323-E0607E7F2D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83188" y="1463040"/>
            <a:ext cx="6170612" cy="4113741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5832B-BD35-5546-BFD6-7A08974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5539-A31E-E445-B370-3EE7B5028308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17B17-7C2F-CC4E-8479-ACD6C7D4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C452-7B7D-9941-880B-F8813687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595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57F14C-28EB-D44F-835B-2A45258A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193" y="0"/>
            <a:ext cx="4140000" cy="41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BD7EA-7633-8544-82AA-792AA39D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0077"/>
            <a:ext cx="5264150" cy="254783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contact details [name, email]</a:t>
            </a:r>
          </a:p>
        </p:txBody>
      </p:sp>
      <p:pic>
        <p:nvPicPr>
          <p:cNvPr id="17" name="Logo" descr="UK Data Service logo">
            <a:extLst>
              <a:ext uri="{FF2B5EF4-FFF2-40B4-BE49-F238E27FC236}">
                <a16:creationId xmlns:a16="http://schemas.microsoft.com/office/drawing/2014/main" id="{0F76BA20-AA2B-7340-AC15-C4F4ACBB3B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606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52603"/>
            <a:ext cx="5264150" cy="253530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13/06/2024</a:t>
            </a:fld>
            <a:endParaRPr lang="en-US"/>
          </a:p>
        </p:txBody>
      </p:sp>
      <p:pic>
        <p:nvPicPr>
          <p:cNvPr id="10" name="Logo" descr="UK Data Service logo">
            <a:extLst>
              <a:ext uri="{FF2B5EF4-FFF2-40B4-BE49-F238E27FC236}">
                <a16:creationId xmlns:a16="http://schemas.microsoft.com/office/drawing/2014/main" id="{7236A974-59D9-5341-B4B6-A118591D7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76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B6CE-15A0-1F4C-8750-95EFE646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ABD98-971F-2E47-A3B1-7DF8D2435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3FDF4-2C51-0642-B47E-E9644E94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9C17-556E-C046-A339-146F08853335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1DE3-9B49-6A45-9086-4F82B8A4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8811-6AAB-0544-B451-5714A93F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1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Small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0477"/>
            <a:ext cx="9977438" cy="42578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68CA6-59BD-244B-9036-0C61FAFBF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47926" y="5391304"/>
            <a:ext cx="1544074" cy="19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349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04203-40B6-AD49-BABA-0F53D899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708B-2825-8A44-ADE7-0D8D0CFF2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64769-EEF7-A549-9639-8815B600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35E5-3497-504C-90EE-ACD012EC1750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1ACA-B6B2-A145-B9B1-6320D9CA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0699-5091-B846-8889-D3EC580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153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&quot; &quot;">
            <a:extLst>
              <a:ext uri="{FF2B5EF4-FFF2-40B4-BE49-F238E27FC236}">
                <a16:creationId xmlns:a16="http://schemas.microsoft.com/office/drawing/2014/main" id="{130685FF-8861-7240-BA53-FA31C6C9C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BA2EDF-5ADA-2A43-803A-5C04DEC2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7271" cy="548819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0049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D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:\Publicity\OpenAccess\UKDataService\TestArea\bit1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43416"/>
          <a:stretch/>
        </p:blipFill>
        <p:spPr bwMode="auto">
          <a:xfrm>
            <a:off x="8688288" y="0"/>
            <a:ext cx="3503712" cy="6858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5360" y="1772817"/>
            <a:ext cx="9697077" cy="1440159"/>
          </a:xfrm>
        </p:spPr>
        <p:txBody>
          <a:bodyPr>
            <a:normAutofit/>
          </a:bodyPr>
          <a:lstStyle>
            <a:lvl1pPr algn="l">
              <a:defRPr sz="3300" b="0" i="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title here (44pt)</a:t>
            </a:r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6401" y="3717033"/>
            <a:ext cx="5376597" cy="681681"/>
          </a:xfrm>
        </p:spPr>
        <p:txBody>
          <a:bodyPr>
            <a:normAutofit/>
          </a:bodyPr>
          <a:lstStyle>
            <a:lvl1pPr marL="0" indent="0" algn="l">
              <a:buNone/>
              <a:defRPr sz="15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Name and Job Title on separate lines</a:t>
            </a:r>
            <a:endParaRPr lang="en-GB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0" hasCustomPrompt="1"/>
          </p:nvPr>
        </p:nvSpPr>
        <p:spPr>
          <a:xfrm>
            <a:off x="406402" y="4581128"/>
            <a:ext cx="5306484" cy="100846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Name of meeting and place followed by date on a separate line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66048" y="6237312"/>
            <a:ext cx="67345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2021 UK Data Service. Created by J. Kasmire, CSS Training Team</a:t>
            </a:r>
            <a:endParaRPr lang="en-GB" sz="9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6498098"/>
            <a:ext cx="987151" cy="171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5" y="575904"/>
            <a:ext cx="2803927" cy="6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676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988C-D319-4640-89E1-C546B2C26FCC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3527-2502-4827-86DB-C3F004C4A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8964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/Impact Blank">
  <p:cSld name="Generic/Impact 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99723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 Section Title">
  <p:cSld name="Generic Section 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2"/>
          <p:cNvSpPr txBox="1"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55C58"/>
              </a:buClr>
              <a:buSzPts val="2400"/>
              <a:buNone/>
              <a:defRPr sz="2400">
                <a:solidFill>
                  <a:srgbClr val="555C5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2000"/>
              <a:buNone/>
              <a:defRPr sz="2000">
                <a:solidFill>
                  <a:srgbClr val="A38AA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800"/>
              <a:buNone/>
              <a:defRPr sz="1800">
                <a:solidFill>
                  <a:srgbClr val="A38AA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9pPr>
          </a:lstStyle>
          <a:p>
            <a:endParaRPr/>
          </a:p>
        </p:txBody>
      </p:sp>
      <p:pic>
        <p:nvPicPr>
          <p:cNvPr id="89" name="Google Shape;89;p32" descr="UK Data Servi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440" y="182880"/>
            <a:ext cx="3101521" cy="105983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412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4"/>
          <p:cNvSpPr>
            <a:spLocks noGrp="1"/>
          </p:cNvSpPr>
          <p:nvPr>
            <p:ph type="chart" idx="2"/>
          </p:nvPr>
        </p:nvSpPr>
        <p:spPr>
          <a:xfrm>
            <a:off x="838200" y="1498600"/>
            <a:ext cx="7315200" cy="448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8500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9689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/Impact Text &amp; Image 2">
  <p:cSld name="Generic/Impact Text &amp; Image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7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body" idx="1"/>
          </p:nvPr>
        </p:nvSpPr>
        <p:spPr>
          <a:xfrm>
            <a:off x="838200" y="1459478"/>
            <a:ext cx="50444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>
            <a:spLocks noGrp="1"/>
          </p:cNvSpPr>
          <p:nvPr>
            <p:ph type="pic" idx="2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  <a:noFill/>
          <a:ln>
            <a:noFill/>
          </a:ln>
        </p:spPr>
      </p:sp>
      <p:sp>
        <p:nvSpPr>
          <p:cNvPr id="117" name="Google Shape;11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0" name="Google Shape;12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8687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 Flow Chart 1">
  <p:cSld name="Generic Flow Chart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38"/>
          <p:cNvCxnSpPr/>
          <p:nvPr/>
        </p:nvCxnSpPr>
        <p:spPr>
          <a:xfrm>
            <a:off x="2913682" y="3617843"/>
            <a:ext cx="9288981" cy="0"/>
          </a:xfrm>
          <a:prstGeom prst="straightConnector1">
            <a:avLst/>
          </a:prstGeom>
          <a:noFill/>
          <a:ln w="28575" cap="flat" cmpd="sng">
            <a:solidFill>
              <a:srgbClr val="7020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3" name="Google Shape;12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8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>
            <a:spLocks noGrp="1"/>
          </p:cNvSpPr>
          <p:nvPr>
            <p:ph type="body"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8" descr="1"/>
          <p:cNvSpPr/>
          <p:nvPr/>
        </p:nvSpPr>
        <p:spPr>
          <a:xfrm>
            <a:off x="3440291" y="3257843"/>
            <a:ext cx="720000" cy="720000"/>
          </a:xfrm>
          <a:prstGeom prst="ellipse">
            <a:avLst/>
          </a:prstGeom>
          <a:solidFill>
            <a:srgbClr val="70208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8"/>
          <p:cNvSpPr>
            <a:spLocks noGrp="1"/>
          </p:cNvSpPr>
          <p:nvPr>
            <p:ph type="body" idx="2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8" descr="2"/>
          <p:cNvSpPr/>
          <p:nvPr/>
        </p:nvSpPr>
        <p:spPr>
          <a:xfrm>
            <a:off x="7041271" y="3257843"/>
            <a:ext cx="720000" cy="720000"/>
          </a:xfrm>
          <a:prstGeom prst="ellipse">
            <a:avLst/>
          </a:prstGeom>
          <a:solidFill>
            <a:srgbClr val="21232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8"/>
          <p:cNvSpPr>
            <a:spLocks noGrp="1"/>
          </p:cNvSpPr>
          <p:nvPr>
            <p:ph type="body" idx="3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8" descr="3"/>
          <p:cNvSpPr/>
          <p:nvPr/>
        </p:nvSpPr>
        <p:spPr>
          <a:xfrm>
            <a:off x="10633800" y="3275678"/>
            <a:ext cx="720000" cy="720000"/>
          </a:xfrm>
          <a:prstGeom prst="ellipse">
            <a:avLst/>
          </a:prstGeom>
          <a:solidFill>
            <a:srgbClr val="70208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184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6283B-FAA3-0C45-8F69-C61CD2C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BAFDA-3085-094D-8597-EA125B75D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7C0223E-760F-4543-BDE3-CA6F2E44125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98600"/>
            <a:ext cx="7315200" cy="44846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Double click the icon to add and edit charts. Use suitable brand </a:t>
            </a:r>
            <a:r>
              <a:rPr lang="en-US" err="1"/>
              <a:t>colours</a:t>
            </a:r>
            <a:r>
              <a:rPr lang="en-US"/>
              <a:t> to change the chart’s appearance. Use black or purple </a:t>
            </a:r>
            <a:r>
              <a:rPr lang="en-US" err="1"/>
              <a:t>colour</a:t>
            </a:r>
            <a:r>
              <a:rPr lang="en-US"/>
              <a:t> (</a:t>
            </a:r>
            <a:r>
              <a:rPr lang="en-GB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931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 Flow Chart 2">
  <p:cSld name="Generic Flow Chart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39"/>
          <p:cNvCxnSpPr/>
          <p:nvPr/>
        </p:nvCxnSpPr>
        <p:spPr>
          <a:xfrm>
            <a:off x="-50800" y="3617843"/>
            <a:ext cx="12253463" cy="0"/>
          </a:xfrm>
          <a:prstGeom prst="straightConnector1">
            <a:avLst/>
          </a:prstGeom>
          <a:noFill/>
          <a:ln w="28575" cap="flat" cmpd="sng">
            <a:solidFill>
              <a:srgbClr val="7020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6" name="Google Shape;136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9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>
            <a:spLocks noGrp="1"/>
          </p:cNvSpPr>
          <p:nvPr>
            <p:ph type="body"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9" descr="3"/>
          <p:cNvSpPr/>
          <p:nvPr/>
        </p:nvSpPr>
        <p:spPr>
          <a:xfrm>
            <a:off x="3440291" y="3264220"/>
            <a:ext cx="720000" cy="720000"/>
          </a:xfrm>
          <a:prstGeom prst="ellipse">
            <a:avLst/>
          </a:prstGeom>
          <a:solidFill>
            <a:srgbClr val="70208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9"/>
          <p:cNvSpPr>
            <a:spLocks noGrp="1"/>
          </p:cNvSpPr>
          <p:nvPr>
            <p:ph type="body" idx="2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9" descr="4"/>
          <p:cNvSpPr/>
          <p:nvPr/>
        </p:nvSpPr>
        <p:spPr>
          <a:xfrm>
            <a:off x="7041271" y="3264220"/>
            <a:ext cx="720000" cy="720000"/>
          </a:xfrm>
          <a:prstGeom prst="ellipse">
            <a:avLst/>
          </a:prstGeom>
          <a:solidFill>
            <a:srgbClr val="21232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9"/>
          <p:cNvSpPr>
            <a:spLocks noGrp="1"/>
          </p:cNvSpPr>
          <p:nvPr>
            <p:ph type="body" idx="3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9" descr="5"/>
          <p:cNvSpPr/>
          <p:nvPr/>
        </p:nvSpPr>
        <p:spPr>
          <a:xfrm>
            <a:off x="10746535" y="3264220"/>
            <a:ext cx="723600" cy="720000"/>
          </a:xfrm>
          <a:prstGeom prst="ellipse">
            <a:avLst/>
          </a:prstGeom>
          <a:solidFill>
            <a:srgbClr val="70208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4286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 Flow Chart 3">
  <p:cSld name="Generic Flow Chart 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40"/>
          <p:cNvCxnSpPr/>
          <p:nvPr/>
        </p:nvCxnSpPr>
        <p:spPr>
          <a:xfrm>
            <a:off x="0" y="3617843"/>
            <a:ext cx="11036591" cy="0"/>
          </a:xfrm>
          <a:prstGeom prst="straightConnector1">
            <a:avLst/>
          </a:prstGeom>
          <a:noFill/>
          <a:ln w="28575" cap="flat" cmpd="sng">
            <a:solidFill>
              <a:srgbClr val="70208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9" name="Google Shape;14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0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 descr="4"/>
          <p:cNvSpPr/>
          <p:nvPr/>
        </p:nvSpPr>
        <p:spPr>
          <a:xfrm>
            <a:off x="795409" y="3261755"/>
            <a:ext cx="720000" cy="720000"/>
          </a:xfrm>
          <a:prstGeom prst="ellipse">
            <a:avLst/>
          </a:prstGeom>
          <a:solidFill>
            <a:srgbClr val="21232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0"/>
          <p:cNvSpPr>
            <a:spLocks noGrp="1"/>
          </p:cNvSpPr>
          <p:nvPr>
            <p:ph type="body" idx="1"/>
          </p:nvPr>
        </p:nvSpPr>
        <p:spPr>
          <a:xfrm>
            <a:off x="1773663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0" descr="5"/>
          <p:cNvSpPr/>
          <p:nvPr/>
        </p:nvSpPr>
        <p:spPr>
          <a:xfrm>
            <a:off x="4405429" y="3243612"/>
            <a:ext cx="723600" cy="720000"/>
          </a:xfrm>
          <a:prstGeom prst="ellipse">
            <a:avLst/>
          </a:prstGeom>
          <a:solidFill>
            <a:srgbClr val="70208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0"/>
          <p:cNvSpPr>
            <a:spLocks noGrp="1"/>
          </p:cNvSpPr>
          <p:nvPr>
            <p:ph type="body" idx="2"/>
          </p:nvPr>
        </p:nvSpPr>
        <p:spPr>
          <a:xfrm>
            <a:off x="5382573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0" descr="6"/>
          <p:cNvSpPr/>
          <p:nvPr/>
        </p:nvSpPr>
        <p:spPr>
          <a:xfrm>
            <a:off x="8020801" y="3243612"/>
            <a:ext cx="720000" cy="720000"/>
          </a:xfrm>
          <a:prstGeom prst="ellipse">
            <a:avLst/>
          </a:prstGeom>
          <a:solidFill>
            <a:srgbClr val="21232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0"/>
          <p:cNvSpPr>
            <a:spLocks noGrp="1"/>
          </p:cNvSpPr>
          <p:nvPr>
            <p:ph type="body" idx="3"/>
          </p:nvPr>
        </p:nvSpPr>
        <p:spPr>
          <a:xfrm>
            <a:off x="9007581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8110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/Impact Two Column">
  <p:cSld name="Generic/Impact Two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2" name="Google Shape;16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1"/>
          <p:cNvSpPr txBox="1">
            <a:spLocks noGrp="1"/>
          </p:cNvSpPr>
          <p:nvPr>
            <p:ph type="body" idx="1"/>
          </p:nvPr>
        </p:nvSpPr>
        <p:spPr>
          <a:xfrm>
            <a:off x="838200" y="1459478"/>
            <a:ext cx="50444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body" idx="2"/>
          </p:nvPr>
        </p:nvSpPr>
        <p:spPr>
          <a:xfrm>
            <a:off x="6309360" y="1473048"/>
            <a:ext cx="50444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87067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/Impact Two Column 2">
  <p:cSld name="Generic/Impact Two Column 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2"/>
          <p:cNvSpPr txBox="1">
            <a:spLocks noGrp="1"/>
          </p:cNvSpPr>
          <p:nvPr>
            <p:ph type="body" idx="1"/>
          </p:nvPr>
        </p:nvSpPr>
        <p:spPr>
          <a:xfrm>
            <a:off x="839789" y="1462549"/>
            <a:ext cx="504285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body" idx="2"/>
          </p:nvPr>
        </p:nvSpPr>
        <p:spPr>
          <a:xfrm>
            <a:off x="838200" y="2540580"/>
            <a:ext cx="5044440" cy="332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body" idx="3"/>
          </p:nvPr>
        </p:nvSpPr>
        <p:spPr>
          <a:xfrm>
            <a:off x="6309360" y="1462549"/>
            <a:ext cx="504602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body" idx="4"/>
          </p:nvPr>
        </p:nvSpPr>
        <p:spPr>
          <a:xfrm>
            <a:off x="6309360" y="2554150"/>
            <a:ext cx="5044440" cy="332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028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/Impact Two Column Image">
  <p:cSld name="Generic/Impact Two Column Imag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0" name="Google Shape;18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4"/>
          <p:cNvSpPr>
            <a:spLocks noGrp="1"/>
          </p:cNvSpPr>
          <p:nvPr>
            <p:ph type="pic" idx="2"/>
          </p:nvPr>
        </p:nvSpPr>
        <p:spPr>
          <a:xfrm>
            <a:off x="838201" y="1463040"/>
            <a:ext cx="5044440" cy="3362960"/>
          </a:xfrm>
          <a:prstGeom prst="roundRect">
            <a:avLst>
              <a:gd name="adj" fmla="val 2736"/>
            </a:avLst>
          </a:prstGeom>
          <a:noFill/>
          <a:ln>
            <a:noFill/>
          </a:ln>
        </p:spPr>
      </p:sp>
      <p:sp>
        <p:nvSpPr>
          <p:cNvPr id="182" name="Google Shape;182;p44"/>
          <p:cNvSpPr txBox="1">
            <a:spLocks noGrp="1"/>
          </p:cNvSpPr>
          <p:nvPr>
            <p:ph type="body" idx="1"/>
          </p:nvPr>
        </p:nvSpPr>
        <p:spPr>
          <a:xfrm>
            <a:off x="839788" y="5150923"/>
            <a:ext cx="5042853" cy="68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44"/>
          <p:cNvSpPr>
            <a:spLocks noGrp="1"/>
          </p:cNvSpPr>
          <p:nvPr>
            <p:ph type="pic" idx="3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  <a:noFill/>
          <a:ln>
            <a:noFill/>
          </a:ln>
        </p:spPr>
      </p:sp>
      <p:sp>
        <p:nvSpPr>
          <p:cNvPr id="184" name="Google Shape;184;p44"/>
          <p:cNvSpPr txBox="1">
            <a:spLocks noGrp="1"/>
          </p:cNvSpPr>
          <p:nvPr>
            <p:ph type="body" idx="4"/>
          </p:nvPr>
        </p:nvSpPr>
        <p:spPr>
          <a:xfrm>
            <a:off x="6309360" y="5150923"/>
            <a:ext cx="5085807" cy="68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64717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/Impact Text w/ Large Image">
  <p:cSld name="Generic/Impact Text w/ Large Imag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52000" y="2718000"/>
            <a:ext cx="4140000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5"/>
          <p:cNvSpPr txBox="1">
            <a:spLocks noGrp="1"/>
          </p:cNvSpPr>
          <p:nvPr>
            <p:ph type="body" idx="1"/>
          </p:nvPr>
        </p:nvSpPr>
        <p:spPr>
          <a:xfrm>
            <a:off x="838200" y="1463040"/>
            <a:ext cx="3981994" cy="411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45"/>
          <p:cNvSpPr>
            <a:spLocks noGrp="1"/>
          </p:cNvSpPr>
          <p:nvPr>
            <p:ph type="pic" idx="2"/>
          </p:nvPr>
        </p:nvSpPr>
        <p:spPr>
          <a:xfrm>
            <a:off x="5183188" y="1463040"/>
            <a:ext cx="6170612" cy="4113741"/>
          </a:xfrm>
          <a:prstGeom prst="roundRect">
            <a:avLst>
              <a:gd name="adj" fmla="val 2736"/>
            </a:avLst>
          </a:prstGeom>
          <a:noFill/>
          <a:ln>
            <a:noFill/>
          </a:ln>
        </p:spPr>
      </p:sp>
      <p:sp>
        <p:nvSpPr>
          <p:cNvPr id="193" name="Google Shape;193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5891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2">
  <p:cSld name="Closing Slide 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>
            <a:spLocks noGrp="1"/>
          </p:cNvSpPr>
          <p:nvPr>
            <p:ph type="title"/>
          </p:nvPr>
        </p:nvSpPr>
        <p:spPr>
          <a:xfrm>
            <a:off x="831850" y="1252603"/>
            <a:ext cx="5264150" cy="253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46" descr="UK Data Servi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440" y="182880"/>
            <a:ext cx="3101521" cy="1059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6"/>
          <p:cNvSpPr txBox="1">
            <a:spLocks noGrp="1"/>
          </p:cNvSpPr>
          <p:nvPr>
            <p:ph type="body" idx="1"/>
          </p:nvPr>
        </p:nvSpPr>
        <p:spPr>
          <a:xfrm>
            <a:off x="831850" y="3814895"/>
            <a:ext cx="526415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55C58"/>
              </a:buClr>
              <a:buSzPts val="2400"/>
              <a:buNone/>
              <a:defRPr sz="2400">
                <a:solidFill>
                  <a:srgbClr val="555C5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2000"/>
              <a:buNone/>
              <a:defRPr sz="2000">
                <a:solidFill>
                  <a:srgbClr val="A38AA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800"/>
              <a:buNone/>
              <a:defRPr sz="1800">
                <a:solidFill>
                  <a:srgbClr val="A38AA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38AAC"/>
              </a:buClr>
              <a:buSzPts val="1600"/>
              <a:buNone/>
              <a:defRPr sz="1600">
                <a:solidFill>
                  <a:srgbClr val="A38AA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16393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4750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4485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202FA-D301-E10A-0ED6-4F391DFE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2218-46F9-4121-9300-101B8735562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403865-DB42-6988-D459-8DEACB6D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6283C-B5D3-7CBF-7000-358C04AF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2B6B1-108E-41B5-B7F4-05AE4B34D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37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F149F08-6749-4F49-BA62-07A1E155EC2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38200" y="1498600"/>
            <a:ext cx="9977438" cy="38195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Double click icon to design your table. Use black or purple </a:t>
            </a:r>
            <a:r>
              <a:rPr lang="en-US" err="1"/>
              <a:t>colour</a:t>
            </a:r>
            <a:r>
              <a:rPr lang="en-US"/>
              <a:t> (</a:t>
            </a:r>
            <a:r>
              <a:rPr lang="en-GB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027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948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 text block (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8713"/>
            <a:ext cx="8843682" cy="40654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13/06/2024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&quot; &quot;">
            <a:extLst>
              <a:ext uri="{FF2B5EF4-FFF2-40B4-BE49-F238E27FC236}">
                <a16:creationId xmlns:a16="http://schemas.microsoft.com/office/drawing/2014/main" id="{96E4B558-0EB5-6F40-AF8C-7DF31DEF4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0" y="1223011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8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13/06/2024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martArt Placeholder 3"/>
          <p:cNvSpPr>
            <a:spLocks noGrp="1"/>
          </p:cNvSpPr>
          <p:nvPr>
            <p:ph type="dgm" sz="quarter" idx="13"/>
          </p:nvPr>
        </p:nvSpPr>
        <p:spPr>
          <a:xfrm>
            <a:off x="838200" y="1773238"/>
            <a:ext cx="9424988" cy="360045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90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5234C-2ACE-284E-9BC2-36AD230E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1BE7A-0162-E341-B254-C9EBCDF7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430BE4-70A3-6545-9DF6-33845DC8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black and white image for generic/service content or </a:t>
            </a:r>
            <a:r>
              <a:rPr lang="en-US" err="1"/>
              <a:t>colour</a:t>
            </a:r>
            <a:r>
              <a:rPr lang="en-US"/>
              <a:t> image for ‘impact’ content.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8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3251-F8FF-3E43-9ABF-224BA665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C572-2F59-9442-A975-71EAAFC4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CD03-6088-6243-83B0-E5047139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4F93ADD-E702-C74C-B2F2-777AA750DCF5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6E44-43F8-EC48-801C-C47A6939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583A-B9F5-4F41-8DD5-8AC7F4FF9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16687C5-7511-7743-B429-3BDBE272F2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3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3251-F8FF-3E43-9ABF-224BA665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C572-2F59-9442-A975-71EAAFC4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CD03-6088-6243-83B0-E5047139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4F93ADD-E702-C74C-B2F2-777AA750DCF5}" type="datetime1">
              <a:rPr lang="en-GB" smtClean="0"/>
              <a:t>13/06/2024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6E44-43F8-EC48-801C-C47A6939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583A-B9F5-4F41-8DD5-8AC7F4FF9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16687C5-7511-7743-B429-3BDBE272F2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6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38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55C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0751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3" r:id="rId16"/>
    <p:sldLayoutId id="2147483734" r:id="rId17"/>
    <p:sldLayoutId id="214748373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mailto:Vanessa.higgins@manchester.ac.uk" TargetMode="External"/><Relationship Id="rId3" Type="http://schemas.openxmlformats.org/officeDocument/2006/relationships/hyperlink" Target="http://www.ukdataservice.ac.uk/" TargetMode="External"/><Relationship Id="rId7" Type="http://schemas.openxmlformats.org/officeDocument/2006/relationships/image" Target="../media/image27.png"/><Relationship Id="rId12" Type="http://schemas.openxmlformats.org/officeDocument/2006/relationships/hyperlink" Target="https://ukdataservice.ac.uk/learning-hub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youtube.com/channel/UCuHmFA7iAlct9eNgEE1a_BA" TargetMode="External"/><Relationship Id="rId11" Type="http://schemas.openxmlformats.org/officeDocument/2006/relationships/hyperlink" Target="https://ukdataservice.ac.uk/training-events/" TargetMode="External"/><Relationship Id="rId5" Type="http://schemas.openxmlformats.org/officeDocument/2006/relationships/hyperlink" Target="http://www.jiscmail.ac.uk/cgi-bin/webadmin?A0=UKDATASERVICE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twitter.com/UKDataService" TargetMode="Externa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jpe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jpe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8" Type="http://schemas.openxmlformats.org/officeDocument/2006/relationships/image" Target="../media/image36.png"/><Relationship Id="rId3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kdataservice.ac.uk/learning-hub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user/UKDATASERVIC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ukdataservice.ac.uk/app/uploads/heconsultationreport2021-11-26.pdf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kdataservice.ac.uk/learning-hub/students/dissertation-award/dissertation-award/" TargetMode="External"/><Relationship Id="rId5" Type="http://schemas.openxmlformats.org/officeDocument/2006/relationships/hyperlink" Target="https://ukdataservice.ac.uk/learning-hub/teach-with-real-data/#teaching-datasets" TargetMode="External"/><Relationship Id="rId4" Type="http://schemas.openxmlformats.org/officeDocument/2006/relationships/hyperlink" Target="https://ukdataservice.ac.uk/learning-hub/teach-with-real-data/" TargetMode="Externa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kri.org/what-we-do/developing-people-and-skills/esrc/data-driven-research-skills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ritishacademy.ac.uk/this-is-shap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87CA-4807-C6C1-FE42-6CC39BEC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11" y="1859280"/>
            <a:ext cx="7079996" cy="1683517"/>
          </a:xfrm>
        </p:spPr>
        <p:txBody>
          <a:bodyPr anchor="b">
            <a:normAutofit/>
          </a:bodyPr>
          <a:lstStyle/>
          <a:p>
            <a:r>
              <a:rPr lang="en-GB" sz="3600" dirty="0">
                <a:latin typeface="Arial"/>
                <a:cs typeface="Calibri"/>
              </a:rPr>
              <a:t>Developing foundational quantitative data skills: the UK Data Service training programme </a:t>
            </a:r>
            <a:endParaRPr lang="en-US" sz="3600">
              <a:latin typeface="Arial"/>
            </a:endParaRPr>
          </a:p>
          <a:p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BDFFF-6291-18EA-291D-64EB8CF9E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814895"/>
            <a:ext cx="6896304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700" dirty="0">
                <a:latin typeface="Arial"/>
                <a:cs typeface="Arial"/>
              </a:rPr>
              <a:t>Dr Vanessa Higgins</a:t>
            </a:r>
          </a:p>
          <a:p>
            <a:r>
              <a:rPr lang="en-GB" sz="1700" dirty="0">
                <a:latin typeface="Arial"/>
                <a:cs typeface="Arial"/>
              </a:rPr>
              <a:t>Director of Training and User Support, UK Data Service</a:t>
            </a:r>
            <a:endParaRPr lang="en-GB" sz="1700" dirty="0"/>
          </a:p>
          <a:p>
            <a:r>
              <a:rPr lang="en-GB" sz="1700" dirty="0">
                <a:latin typeface="Arial"/>
                <a:cs typeface="Arial"/>
              </a:rPr>
              <a:t>Social Statistics and Cathie Marsh Institute, University of Manchester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E85FE0D-F573-9BA0-7857-0E9C220C9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077200" y="1"/>
            <a:ext cx="4114800" cy="685799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E4A6-BCF1-16E2-97B0-1D512EF8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79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DFE77-8A6A-AC42-ABB4-26D6D654F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Results – five themes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04F7D-E305-0FAD-DD45-7F9DFA629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4622105" y="691615"/>
            <a:ext cx="15437575" cy="5474770"/>
            <a:chOff x="-2085862" y="971904"/>
            <a:chExt cx="11239126" cy="547477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F327EF5D-6E7A-7A6E-FF5C-BB735DA894E0}"/>
                </a:ext>
              </a:extLst>
            </p:cNvPr>
            <p:cNvSpPr/>
            <p:nvPr/>
          </p:nvSpPr>
          <p:spPr>
            <a:xfrm>
              <a:off x="-2085862" y="971904"/>
              <a:ext cx="5474770" cy="5474770"/>
            </a:xfrm>
            <a:prstGeom prst="blockArc">
              <a:avLst>
                <a:gd name="adj1" fmla="val 18900000"/>
                <a:gd name="adj2" fmla="val 1565750"/>
                <a:gd name="adj3" fmla="val 0"/>
              </a:avLst>
            </a:pr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6EED8D-BD23-7F19-31E7-C2888817D3F6}"/>
                </a:ext>
              </a:extLst>
            </p:cNvPr>
            <p:cNvSpPr/>
            <p:nvPr/>
          </p:nvSpPr>
          <p:spPr>
            <a:xfrm>
              <a:off x="2902755" y="1890648"/>
              <a:ext cx="6250509" cy="428010"/>
            </a:xfrm>
            <a:custGeom>
              <a:avLst/>
              <a:gdLst>
                <a:gd name="connsiteX0" fmla="*/ 0 w 6250509"/>
                <a:gd name="connsiteY0" fmla="*/ 0 h 428010"/>
                <a:gd name="connsiteX1" fmla="*/ 6250509 w 6250509"/>
                <a:gd name="connsiteY1" fmla="*/ 0 h 428010"/>
                <a:gd name="connsiteX2" fmla="*/ 6250509 w 6250509"/>
                <a:gd name="connsiteY2" fmla="*/ 428010 h 428010"/>
                <a:gd name="connsiteX3" fmla="*/ 0 w 6250509"/>
                <a:gd name="connsiteY3" fmla="*/ 428010 h 428010"/>
                <a:gd name="connsiteX4" fmla="*/ 0 w 6250509"/>
                <a:gd name="connsiteY4" fmla="*/ 0 h 42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0509" h="428010">
                  <a:moveTo>
                    <a:pt x="0" y="0"/>
                  </a:moveTo>
                  <a:lnTo>
                    <a:pt x="6250509" y="0"/>
                  </a:lnTo>
                  <a:lnTo>
                    <a:pt x="6250509" y="428010"/>
                  </a:lnTo>
                  <a:lnTo>
                    <a:pt x="0" y="42801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9734" tIns="58420" rIns="58420" bIns="584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dirty="0">
                <a:latin typeface="Arial"/>
              </a:endParaRPr>
            </a:p>
            <a:p>
              <a:pPr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dirty="0">
                  <a:solidFill>
                    <a:schemeClr val="tx2"/>
                  </a:solidFill>
                  <a:latin typeface="Arial"/>
                </a:rPr>
                <a:t>1. Gaining c</a:t>
              </a:r>
              <a:r>
                <a:rPr lang="en-GB" b="0" i="0" u="none" strike="noStrike" noProof="0" dirty="0" err="1">
                  <a:solidFill>
                    <a:schemeClr val="tx2"/>
                  </a:solidFill>
                  <a:latin typeface="Arial"/>
                </a:rPr>
                <a:t>onfidence</a:t>
              </a:r>
              <a:r>
                <a:rPr lang="en-GB" b="0" i="0" u="none" strike="noStrike" noProof="0" dirty="0">
                  <a:solidFill>
                    <a:schemeClr val="tx2"/>
                  </a:solidFill>
                  <a:latin typeface="Arial"/>
                </a:rPr>
                <a:t> to get started with quantitative data </a:t>
              </a:r>
              <a:endParaRPr lang="en-GB" dirty="0">
                <a:solidFill>
                  <a:schemeClr val="tx2"/>
                </a:solidFill>
              </a:endParaRPr>
            </a:p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300" kern="1200" dirty="0">
                <a:solidFill>
                  <a:schemeClr val="tx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E03F04-FFFF-4468-E6DB-35CD49E4B044}"/>
                </a:ext>
              </a:extLst>
            </p:cNvPr>
            <p:cNvSpPr/>
            <p:nvPr/>
          </p:nvSpPr>
          <p:spPr>
            <a:xfrm>
              <a:off x="2570773" y="1837147"/>
              <a:ext cx="535013" cy="535013"/>
            </a:xfrm>
            <a:prstGeom prst="ellipse">
              <a:avLst/>
            </a:prstGeom>
          </p:spPr>
          <p:style>
            <a:lnRef idx="1">
              <a:schemeClr val="dk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E6E89B7-0633-703B-30E9-6C273DFEF846}"/>
                </a:ext>
              </a:extLst>
            </p:cNvPr>
            <p:cNvSpPr/>
            <p:nvPr/>
          </p:nvSpPr>
          <p:spPr>
            <a:xfrm>
              <a:off x="3229370" y="2536829"/>
              <a:ext cx="5898441" cy="428010"/>
            </a:xfrm>
            <a:custGeom>
              <a:avLst/>
              <a:gdLst>
                <a:gd name="connsiteX0" fmla="*/ 0 w 5898441"/>
                <a:gd name="connsiteY0" fmla="*/ 0 h 428010"/>
                <a:gd name="connsiteX1" fmla="*/ 5898441 w 5898441"/>
                <a:gd name="connsiteY1" fmla="*/ 0 h 428010"/>
                <a:gd name="connsiteX2" fmla="*/ 5898441 w 5898441"/>
                <a:gd name="connsiteY2" fmla="*/ 428010 h 428010"/>
                <a:gd name="connsiteX3" fmla="*/ 0 w 5898441"/>
                <a:gd name="connsiteY3" fmla="*/ 428010 h 428010"/>
                <a:gd name="connsiteX4" fmla="*/ 0 w 5898441"/>
                <a:gd name="connsiteY4" fmla="*/ 0 h 42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8441" h="428010">
                  <a:moveTo>
                    <a:pt x="0" y="0"/>
                  </a:moveTo>
                  <a:lnTo>
                    <a:pt x="5898441" y="0"/>
                  </a:lnTo>
                  <a:lnTo>
                    <a:pt x="5898441" y="428010"/>
                  </a:lnTo>
                  <a:lnTo>
                    <a:pt x="0" y="42801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9734" tIns="58420" rIns="58420" bIns="584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b="0" i="0" u="none" strike="noStrike" noProof="0" dirty="0">
                <a:solidFill>
                  <a:srgbClr val="000000"/>
                </a:solidFill>
                <a:effectLst/>
                <a:latin typeface="Arial"/>
              </a:endParaRPr>
            </a:p>
            <a:p>
              <a:pPr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dirty="0">
                  <a:solidFill>
                    <a:schemeClr val="tx2"/>
                  </a:solidFill>
                  <a:latin typeface="Arial"/>
                </a:rPr>
                <a:t> </a:t>
              </a:r>
              <a:r>
                <a:rPr lang="en-GB" b="0" i="0" u="none" strike="noStrike" noProof="0" dirty="0">
                  <a:solidFill>
                    <a:schemeClr val="tx2"/>
                  </a:solidFill>
                  <a:effectLst/>
                  <a:latin typeface="Arial"/>
                </a:rPr>
                <a:t>2. Planning and designing research </a:t>
              </a:r>
              <a:r>
                <a:rPr lang="en-GB" dirty="0">
                  <a:solidFill>
                    <a:schemeClr val="tx2"/>
                  </a:solidFill>
                  <a:latin typeface="Arial"/>
                </a:rPr>
                <a:t>&amp;</a:t>
              </a:r>
              <a:r>
                <a:rPr lang="en-GB" b="0" i="0" u="none" strike="noStrike" noProof="0" dirty="0">
                  <a:solidFill>
                    <a:schemeClr val="tx2"/>
                  </a:solidFill>
                  <a:effectLst/>
                  <a:latin typeface="Arial"/>
                </a:rPr>
                <a:t> assessing data sources </a:t>
              </a:r>
              <a:endParaRPr lang="en-GB" b="0" i="0" u="none" strike="noStrike" noProof="0" dirty="0">
                <a:solidFill>
                  <a:schemeClr val="tx2"/>
                </a:solidFill>
                <a:effectLst/>
                <a:latin typeface="Arial"/>
                <a:cs typeface="Arial"/>
              </a:endParaRPr>
            </a:p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300" kern="120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66B3B2-FB1C-1E8B-055B-E02C8CD33B8C}"/>
                </a:ext>
              </a:extLst>
            </p:cNvPr>
            <p:cNvSpPr/>
            <p:nvPr/>
          </p:nvSpPr>
          <p:spPr>
            <a:xfrm>
              <a:off x="2922842" y="2479082"/>
              <a:ext cx="535013" cy="535013"/>
            </a:xfrm>
            <a:prstGeom prst="ellipse">
              <a:avLst/>
            </a:prstGeom>
          </p:spPr>
          <p:style>
            <a:lnRef idx="1">
              <a:schemeClr val="dk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5AFF3-521B-548C-34F1-A74B214E0CE4}"/>
                </a:ext>
              </a:extLst>
            </p:cNvPr>
            <p:cNvSpPr/>
            <p:nvPr/>
          </p:nvSpPr>
          <p:spPr>
            <a:xfrm>
              <a:off x="3351341" y="3174519"/>
              <a:ext cx="5737449" cy="428010"/>
            </a:xfrm>
            <a:custGeom>
              <a:avLst/>
              <a:gdLst>
                <a:gd name="connsiteX0" fmla="*/ 0 w 5737449"/>
                <a:gd name="connsiteY0" fmla="*/ 0 h 428010"/>
                <a:gd name="connsiteX1" fmla="*/ 5737449 w 5737449"/>
                <a:gd name="connsiteY1" fmla="*/ 0 h 428010"/>
                <a:gd name="connsiteX2" fmla="*/ 5737449 w 5737449"/>
                <a:gd name="connsiteY2" fmla="*/ 428010 h 428010"/>
                <a:gd name="connsiteX3" fmla="*/ 0 w 5737449"/>
                <a:gd name="connsiteY3" fmla="*/ 428010 h 428010"/>
                <a:gd name="connsiteX4" fmla="*/ 0 w 5737449"/>
                <a:gd name="connsiteY4" fmla="*/ 0 h 42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449" h="428010">
                  <a:moveTo>
                    <a:pt x="0" y="0"/>
                  </a:moveTo>
                  <a:lnTo>
                    <a:pt x="5737449" y="0"/>
                  </a:lnTo>
                  <a:lnTo>
                    <a:pt x="5737449" y="428010"/>
                  </a:lnTo>
                  <a:lnTo>
                    <a:pt x="0" y="42801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9734" tIns="58420" rIns="58420" bIns="584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300" kern="1200" dirty="0">
                  <a:solidFill>
                    <a:schemeClr val="tx2"/>
                  </a:solidFill>
                </a:rPr>
                <a:t> </a:t>
              </a:r>
              <a:r>
                <a:rPr lang="en-GB" kern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Applied, practical data skills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68CD70-7D54-E860-4F2B-CBF1A2B0D8C3}"/>
                </a:ext>
              </a:extLst>
            </p:cNvPr>
            <p:cNvSpPr/>
            <p:nvPr/>
          </p:nvSpPr>
          <p:spPr>
            <a:xfrm>
              <a:off x="3083834" y="3121017"/>
              <a:ext cx="535013" cy="535013"/>
            </a:xfrm>
            <a:prstGeom prst="ellipse">
              <a:avLst/>
            </a:prstGeom>
          </p:spPr>
          <p:style>
            <a:lnRef idx="1">
              <a:schemeClr val="dk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468516-D689-27DA-5228-7B5786DA4461}"/>
                </a:ext>
              </a:extLst>
            </p:cNvPr>
            <p:cNvSpPr/>
            <p:nvPr/>
          </p:nvSpPr>
          <p:spPr>
            <a:xfrm>
              <a:off x="3351341" y="3816047"/>
              <a:ext cx="5737449" cy="448791"/>
            </a:xfrm>
            <a:custGeom>
              <a:avLst/>
              <a:gdLst>
                <a:gd name="connsiteX0" fmla="*/ 0 w 5737449"/>
                <a:gd name="connsiteY0" fmla="*/ 0 h 428010"/>
                <a:gd name="connsiteX1" fmla="*/ 5737449 w 5737449"/>
                <a:gd name="connsiteY1" fmla="*/ 0 h 428010"/>
                <a:gd name="connsiteX2" fmla="*/ 5737449 w 5737449"/>
                <a:gd name="connsiteY2" fmla="*/ 428010 h 428010"/>
                <a:gd name="connsiteX3" fmla="*/ 0 w 5737449"/>
                <a:gd name="connsiteY3" fmla="*/ 428010 h 428010"/>
                <a:gd name="connsiteX4" fmla="*/ 0 w 5737449"/>
                <a:gd name="connsiteY4" fmla="*/ 0 h 42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449" h="428010">
                  <a:moveTo>
                    <a:pt x="0" y="0"/>
                  </a:moveTo>
                  <a:lnTo>
                    <a:pt x="5737449" y="0"/>
                  </a:lnTo>
                  <a:lnTo>
                    <a:pt x="5737449" y="428010"/>
                  </a:lnTo>
                  <a:lnTo>
                    <a:pt x="0" y="42801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9734" tIns="58420" rIns="58420" bIns="584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300" dirty="0">
                  <a:solidFill>
                    <a:schemeClr val="tx2"/>
                  </a:solidFill>
                </a:rPr>
                <a:t> </a:t>
              </a:r>
              <a:r>
                <a:rPr lang="en-GB" kern="1200" dirty="0">
                  <a:solidFill>
                    <a:schemeClr val="tx2"/>
                  </a:solidFill>
                  <a:latin typeface="Arial"/>
                  <a:cs typeface="Arial"/>
                </a:rPr>
                <a:t>4. Inspiring further learning, career opportunities </a:t>
              </a:r>
              <a:r>
                <a:rPr lang="en-GB" dirty="0">
                  <a:solidFill>
                    <a:schemeClr val="tx2"/>
                  </a:solidFill>
                  <a:latin typeface="Arial"/>
                  <a:cs typeface="Arial"/>
                </a:rPr>
                <a:t>&amp;</a:t>
              </a:r>
              <a:r>
                <a:rPr lang="en-GB" kern="1200" dirty="0">
                  <a:solidFill>
                    <a:schemeClr val="tx2"/>
                  </a:solidFill>
                  <a:latin typeface="Arial"/>
                  <a:cs typeface="Arial"/>
                </a:rPr>
                <a:t> cascading knowledge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74369-1776-B4B2-120A-574F52E7F566}"/>
                </a:ext>
              </a:extLst>
            </p:cNvPr>
            <p:cNvSpPr/>
            <p:nvPr/>
          </p:nvSpPr>
          <p:spPr>
            <a:xfrm>
              <a:off x="3083834" y="3762546"/>
              <a:ext cx="535013" cy="535013"/>
            </a:xfrm>
            <a:prstGeom prst="ellipse">
              <a:avLst/>
            </a:prstGeom>
          </p:spPr>
          <p:style>
            <a:lnRef idx="1">
              <a:schemeClr val="dk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FA231CF-C5AC-663D-CC5C-2449A0C00414}"/>
                </a:ext>
              </a:extLst>
            </p:cNvPr>
            <p:cNvSpPr/>
            <p:nvPr/>
          </p:nvSpPr>
          <p:spPr>
            <a:xfrm>
              <a:off x="3190349" y="4457983"/>
              <a:ext cx="5898441" cy="428010"/>
            </a:xfrm>
            <a:custGeom>
              <a:avLst/>
              <a:gdLst>
                <a:gd name="connsiteX0" fmla="*/ 0 w 5898441"/>
                <a:gd name="connsiteY0" fmla="*/ 0 h 428010"/>
                <a:gd name="connsiteX1" fmla="*/ 5898441 w 5898441"/>
                <a:gd name="connsiteY1" fmla="*/ 0 h 428010"/>
                <a:gd name="connsiteX2" fmla="*/ 5898441 w 5898441"/>
                <a:gd name="connsiteY2" fmla="*/ 428010 h 428010"/>
                <a:gd name="connsiteX3" fmla="*/ 0 w 5898441"/>
                <a:gd name="connsiteY3" fmla="*/ 428010 h 428010"/>
                <a:gd name="connsiteX4" fmla="*/ 0 w 5898441"/>
                <a:gd name="connsiteY4" fmla="*/ 0 h 42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8441" h="428010">
                  <a:moveTo>
                    <a:pt x="0" y="0"/>
                  </a:moveTo>
                  <a:lnTo>
                    <a:pt x="5898441" y="0"/>
                  </a:lnTo>
                  <a:lnTo>
                    <a:pt x="5898441" y="428010"/>
                  </a:lnTo>
                  <a:lnTo>
                    <a:pt x="0" y="42801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9734" tIns="58420" rIns="58420" bIns="584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300" dirty="0">
                  <a:solidFill>
                    <a:schemeClr val="tx2"/>
                  </a:solidFill>
                </a:rPr>
                <a:t> </a:t>
              </a:r>
              <a:r>
                <a:rPr lang="en-GB" kern="1200" dirty="0">
                  <a:solidFill>
                    <a:schemeClr val="tx2"/>
                  </a:solidFill>
                  <a:latin typeface="Arial"/>
                  <a:cs typeface="Arial"/>
                </a:rPr>
                <a:t>5. Providing access to a research community, networking </a:t>
              </a:r>
              <a:r>
                <a:rPr lang="en-GB" dirty="0">
                  <a:solidFill>
                    <a:schemeClr val="tx2"/>
                  </a:solidFill>
                  <a:latin typeface="Arial"/>
                  <a:cs typeface="Arial"/>
                </a:rPr>
                <a:t>&amp; </a:t>
              </a:r>
              <a:r>
                <a:rPr lang="en-GB" kern="1200" dirty="0">
                  <a:solidFill>
                    <a:schemeClr val="tx2"/>
                  </a:solidFill>
                  <a:latin typeface="Arial"/>
                  <a:cs typeface="Arial"/>
                </a:rPr>
                <a:t>peer-support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50FF85-38EE-8286-9DC8-26FEBD4FCAD2}"/>
                </a:ext>
              </a:extLst>
            </p:cNvPr>
            <p:cNvSpPr/>
            <p:nvPr/>
          </p:nvSpPr>
          <p:spPr>
            <a:xfrm>
              <a:off x="2922842" y="4404481"/>
              <a:ext cx="535013" cy="535013"/>
            </a:xfrm>
            <a:prstGeom prst="ellipse">
              <a:avLst/>
            </a:prstGeom>
          </p:spPr>
          <p:style>
            <a:lnRef idx="1">
              <a:schemeClr val="dk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BB68C0-1CE2-A70D-6785-E98972CF3549}"/>
              </a:ext>
            </a:extLst>
          </p:cNvPr>
          <p:cNvSpPr txBox="1"/>
          <p:nvPr/>
        </p:nvSpPr>
        <p:spPr>
          <a:xfrm>
            <a:off x="686538" y="5125783"/>
            <a:ext cx="11383148" cy="19466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51765">
              <a:spcBef>
                <a:spcPts val="500"/>
              </a:spcBef>
            </a:pPr>
            <a:r>
              <a:rPr lang="en-GB" i="1" dirty="0">
                <a:solidFill>
                  <a:srgbClr val="7030A0"/>
                </a:solidFill>
                <a:ea typeface="Calibri" panose="020F0502020204030204"/>
                <a:cs typeface="Calibri"/>
              </a:rPr>
              <a:t>Recommendations for UKDS: (1) c</a:t>
            </a:r>
            <a:r>
              <a:rPr lang="en-GB" sz="1800" i="1" dirty="0">
                <a:solidFill>
                  <a:srgbClr val="7030A0"/>
                </a:solidFill>
                <a:latin typeface="Arial"/>
                <a:cs typeface="Arial"/>
              </a:rPr>
              <a:t>reation of communities of practice; </a:t>
            </a:r>
            <a:r>
              <a:rPr lang="en-GB" i="1" dirty="0">
                <a:solidFill>
                  <a:srgbClr val="7030A0"/>
                </a:solidFill>
                <a:latin typeface="Arial"/>
                <a:cs typeface="Arial"/>
              </a:rPr>
              <a:t>(2) </a:t>
            </a:r>
            <a:r>
              <a:rPr lang="en-GB" sz="1800" i="1" dirty="0">
                <a:solidFill>
                  <a:srgbClr val="7030A0"/>
                </a:solidFill>
                <a:latin typeface="Arial"/>
                <a:cs typeface="Arial"/>
              </a:rPr>
              <a:t>develop more asynchronous materials</a:t>
            </a:r>
            <a:r>
              <a:rPr lang="en-GB" i="1" dirty="0">
                <a:solidFill>
                  <a:srgbClr val="7030A0"/>
                </a:solidFill>
                <a:latin typeface="Arial"/>
                <a:cs typeface="Arial"/>
              </a:rPr>
              <a:t>; (3) develop a data skills framework for social science students. </a:t>
            </a:r>
            <a:endParaRPr lang="en-US" dirty="0"/>
          </a:p>
          <a:p>
            <a:pPr marL="151765">
              <a:spcBef>
                <a:spcPts val="500"/>
              </a:spcBef>
            </a:pPr>
            <a:endParaRPr lang="en-GB" i="1" dirty="0">
              <a:solidFill>
                <a:srgbClr val="7030A0"/>
              </a:solidFill>
              <a:latin typeface="Arial"/>
              <a:cs typeface="Arial"/>
            </a:endParaRPr>
          </a:p>
          <a:p>
            <a:pPr marL="151765">
              <a:spcBef>
                <a:spcPts val="500"/>
              </a:spcBef>
            </a:pPr>
            <a:r>
              <a:rPr lang="en-GB" i="1" dirty="0">
                <a:solidFill>
                  <a:srgbClr val="7030A0"/>
                </a:solidFill>
                <a:latin typeface="Arial"/>
                <a:cs typeface="Arial"/>
              </a:rPr>
              <a:t>Journal article under review: Vanessa Higgins &amp; Jackie Carter: Thinking Creatively About the Data Skills Gap.</a:t>
            </a:r>
            <a:endParaRPr lang="en-GB"/>
          </a:p>
          <a:p>
            <a:pPr marL="151765">
              <a:spcBef>
                <a:spcPts val="500"/>
              </a:spcBef>
            </a:pPr>
            <a:endParaRPr lang="en-GB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4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2F01-795E-1015-AE08-CA213C5C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715"/>
            <a:ext cx="9977271" cy="548819"/>
          </a:xfrm>
        </p:spPr>
        <p:txBody>
          <a:bodyPr/>
          <a:lstStyle/>
          <a:p>
            <a:r>
              <a:rPr lang="en-GB" dirty="0"/>
              <a:t>Data Skills Framework publication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FED74-3154-DDB9-BB5D-F853ABB9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A6344-6E42-6FC3-070F-B3445216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86" y="1137345"/>
            <a:ext cx="7034915" cy="4888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2059E1-36D8-5570-1F73-8744DCD08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492" y="2081393"/>
            <a:ext cx="3865508" cy="4450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93CEE-3EE8-182E-7843-A2DAF54A7A9D}"/>
              </a:ext>
            </a:extLst>
          </p:cNvPr>
          <p:cNvSpPr txBox="1"/>
          <p:nvPr/>
        </p:nvSpPr>
        <p:spPr>
          <a:xfrm>
            <a:off x="4161802" y="6355223"/>
            <a:ext cx="3861274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700"/>
              <a:t>https://zenodo.org/records/11110082</a:t>
            </a:r>
            <a:r>
              <a:rPr lang="en-US" sz="1700">
                <a:cs typeface="Arial"/>
              </a:rPr>
              <a:t>​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57FF68-F4BB-13E1-69FC-3E9ED7EC3C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86942"/>
            <a:ext cx="3385144" cy="523293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Framework for building the skills needed now and into the foreseeable future for data driven analysis of social and economic issues</a:t>
            </a:r>
          </a:p>
          <a:p>
            <a:r>
              <a:rPr lang="en-US" dirty="0">
                <a:solidFill>
                  <a:srgbClr val="7030A0"/>
                </a:solidFill>
              </a:rPr>
              <a:t>Skills for the quants data that we hold</a:t>
            </a:r>
          </a:p>
          <a:p>
            <a:r>
              <a:rPr lang="en-GB" dirty="0">
                <a:solidFill>
                  <a:srgbClr val="7030A0"/>
                </a:solidFill>
              </a:rPr>
              <a:t>Considers rapid advancement of technology and data</a:t>
            </a:r>
          </a:p>
          <a:p>
            <a:r>
              <a:rPr lang="en-GB" dirty="0">
                <a:solidFill>
                  <a:srgbClr val="7030A0"/>
                </a:solidFill>
              </a:rPr>
              <a:t>Consulted literature and in-house experts</a:t>
            </a:r>
          </a:p>
          <a:p>
            <a:r>
              <a:rPr lang="en-GB" dirty="0">
                <a:solidFill>
                  <a:srgbClr val="7030A0"/>
                </a:solidFill>
              </a:rPr>
              <a:t>Very positive feedback so far</a:t>
            </a:r>
          </a:p>
        </p:txBody>
      </p:sp>
    </p:spTree>
    <p:extLst>
      <p:ext uri="{BB962C8B-B14F-4D97-AF65-F5344CB8AC3E}">
        <p14:creationId xmlns:p14="http://schemas.microsoft.com/office/powerpoint/2010/main" val="91869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8960E-CEA4-5652-D5EA-6DFD3E4B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687C5-7511-7743-B429-3BDBE272F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2E62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32E62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99358-F855-72CE-C6CA-1C8565357DCF}"/>
              </a:ext>
            </a:extLst>
          </p:cNvPr>
          <p:cNvSpPr txBox="1"/>
          <p:nvPr/>
        </p:nvSpPr>
        <p:spPr>
          <a:xfrm>
            <a:off x="1383789" y="475044"/>
            <a:ext cx="779758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Stay connected: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A359B-9946-1A3D-0CE9-DA8C00E264BF}"/>
              </a:ext>
            </a:extLst>
          </p:cNvPr>
          <p:cNvSpPr txBox="1"/>
          <p:nvPr/>
        </p:nvSpPr>
        <p:spPr>
          <a:xfrm>
            <a:off x="1910684" y="1483661"/>
            <a:ext cx="752272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2B5696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www.ukdataservice.ac.uk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2B5696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@UKDataService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2B569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2B5696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Subscribe to our newsletter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2B5696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@UKDATASERVICE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6486E-D9CB-61E7-3DFC-BF2CCD6ADE51}"/>
              </a:ext>
            </a:extLst>
          </p:cNvPr>
          <p:cNvSpPr txBox="1"/>
          <p:nvPr/>
        </p:nvSpPr>
        <p:spPr>
          <a:xfrm>
            <a:off x="1747217" y="5779631"/>
            <a:ext cx="65430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Thank you for listening!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3" name="Picture 13" descr="Twitter icon">
            <a:extLst>
              <a:ext uri="{FF2B5EF4-FFF2-40B4-BE49-F238E27FC236}">
                <a16:creationId xmlns:a16="http://schemas.microsoft.com/office/drawing/2014/main" id="{8DF1C8A0-C1C3-1032-7F61-D071BE616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7877" y="4210144"/>
            <a:ext cx="323850" cy="323850"/>
          </a:xfrm>
          <a:prstGeom prst="rect">
            <a:avLst/>
          </a:prstGeom>
        </p:spPr>
      </p:pic>
      <p:pic>
        <p:nvPicPr>
          <p:cNvPr id="14" name="Picture 14" descr="YouTube icon">
            <a:extLst>
              <a:ext uri="{FF2B5EF4-FFF2-40B4-BE49-F238E27FC236}">
                <a16:creationId xmlns:a16="http://schemas.microsoft.com/office/drawing/2014/main" id="{667C8276-86A2-C78C-CEF1-CD21798D75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501" y="2801293"/>
            <a:ext cx="304800" cy="304800"/>
          </a:xfrm>
          <a:prstGeom prst="rect">
            <a:avLst/>
          </a:prstGeom>
        </p:spPr>
      </p:pic>
      <p:pic>
        <p:nvPicPr>
          <p:cNvPr id="17" name="Picture 13" descr="twitter icon">
            <a:extLst>
              <a:ext uri="{FF2B5EF4-FFF2-40B4-BE49-F238E27FC236}">
                <a16:creationId xmlns:a16="http://schemas.microsoft.com/office/drawing/2014/main" id="{8E607A32-1D5F-A88E-88BB-AA233A2B7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976" y="1946777"/>
            <a:ext cx="323850" cy="3238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A57D9B0-40FE-6747-9334-AA56FE7E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045" y="2363709"/>
            <a:ext cx="304800" cy="3048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99AA8ED-E321-C0CF-0538-1652CD815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1957" y="1529046"/>
            <a:ext cx="304800" cy="31432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B7AEF2A-64DF-0912-ADD6-E53584877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09527" y="3281882"/>
            <a:ext cx="9064547" cy="897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>
                <a:solidFill>
                  <a:srgbClr val="7030A0"/>
                </a:solidFill>
                <a:latin typeface="Arial"/>
                <a:cs typeface="Arial"/>
              </a:rPr>
              <a:t>Upcoming events: </a:t>
            </a:r>
            <a:r>
              <a:rPr lang="en-GB" sz="2000" dirty="0">
                <a:solidFill>
                  <a:srgbClr val="0066FF"/>
                </a:solidFill>
                <a:latin typeface="Arial"/>
                <a:cs typeface="Arial"/>
                <a:hlinkClick r:id="rId11"/>
              </a:rPr>
              <a:t>https://ukdataservice.ac.uk/training-events/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>
                <a:solidFill>
                  <a:srgbClr val="7030A0"/>
                </a:solidFill>
                <a:latin typeface="Arial"/>
                <a:cs typeface="Arial"/>
              </a:rPr>
              <a:t>Online learning resources: </a:t>
            </a:r>
            <a:r>
              <a:rPr lang="en-GB" sz="2000" dirty="0">
                <a:solidFill>
                  <a:srgbClr val="0066FF"/>
                </a:solidFill>
                <a:latin typeface="Arial"/>
                <a:cs typeface="Arial"/>
                <a:hlinkClick r:id="rId12"/>
              </a:rPr>
              <a:t>https://ukdataservice.ac.uk/learning-hub/</a:t>
            </a:r>
            <a:r>
              <a:rPr lang="en-GB" sz="200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</a:p>
          <a:p>
            <a:endParaRPr lang="en-GB" dirty="0"/>
          </a:p>
        </p:txBody>
      </p:sp>
      <p:pic>
        <p:nvPicPr>
          <p:cNvPr id="22" name="Picture 19">
            <a:extLst>
              <a:ext uri="{FF2B5EF4-FFF2-40B4-BE49-F238E27FC236}">
                <a16:creationId xmlns:a16="http://schemas.microsoft.com/office/drawing/2014/main" id="{02C68FEC-E52F-546F-076F-67377732B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679" y="3317105"/>
            <a:ext cx="304800" cy="314325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F8AB727C-3324-8B48-04C1-B7A90C503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680" y="3679244"/>
            <a:ext cx="304800" cy="3143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2C4E66-3345-38D2-360D-627B426500DB}"/>
              </a:ext>
            </a:extLst>
          </p:cNvPr>
          <p:cNvSpPr txBox="1"/>
          <p:nvPr/>
        </p:nvSpPr>
        <p:spPr>
          <a:xfrm>
            <a:off x="2082297" y="4247584"/>
            <a:ext cx="70088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@VanessaAHiggins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black"/>
                </a:solidFill>
                <a:latin typeface="Arial"/>
                <a:cs typeface="Arial"/>
                <a:hlinkClick r:id="rId13"/>
              </a:rPr>
              <a:t>v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13"/>
              </a:rPr>
              <a:t>anessa.higgins@manchester.ac.uk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6" name="Picture 18">
            <a:extLst>
              <a:ext uri="{FF2B5EF4-FFF2-40B4-BE49-F238E27FC236}">
                <a16:creationId xmlns:a16="http://schemas.microsoft.com/office/drawing/2014/main" id="{79FBCAB0-36D1-FAAE-FE50-A8562C8A8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946" y="460444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2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42AA-4992-ED25-FA55-FFD3510C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Events feedback 2022-2023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93A0-DC31-9A17-25F6-15575612F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cs typeface="Calibri"/>
              </a:rPr>
              <a:t>98% </a:t>
            </a:r>
            <a:r>
              <a:rPr lang="en-GB">
                <a:ea typeface="+mn-lt"/>
                <a:cs typeface="+mn-lt"/>
              </a:rPr>
              <a:t>A</a:t>
            </a:r>
            <a:r>
              <a:rPr lang="en-US">
                <a:ea typeface="+mn-lt"/>
                <a:cs typeface="+mn-lt"/>
              </a:rPr>
              <a:t>greed that the content was interesting  </a:t>
            </a:r>
            <a:endParaRPr lang="en-GB">
              <a:ea typeface="+mn-lt"/>
              <a:cs typeface="+mn-lt"/>
            </a:endParaRPr>
          </a:p>
          <a:p>
            <a:pPr marL="0" indent="0">
              <a:buNone/>
            </a:pPr>
            <a:endParaRPr lang="en-GB">
              <a:ea typeface="Calibri" panose="020F0502020204030204"/>
              <a:cs typeface="Calibri"/>
            </a:endParaRPr>
          </a:p>
          <a:p>
            <a:r>
              <a:rPr lang="en-GB">
                <a:cs typeface="Calibri"/>
              </a:rPr>
              <a:t>98% A</a:t>
            </a:r>
            <a:r>
              <a:rPr lang="en-US">
                <a:ea typeface="+mn-lt"/>
                <a:cs typeface="+mn-lt"/>
              </a:rPr>
              <a:t>greed that the content was useful for their work/studies     </a:t>
            </a:r>
            <a:endParaRPr lang="en-US"/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97% Would recommend the event to others</a:t>
            </a:r>
            <a:endParaRPr lang="en-GB">
              <a:ea typeface="Calibri" panose="020F0502020204030204"/>
              <a:cs typeface="Calibri"/>
            </a:endParaRPr>
          </a:p>
          <a:p>
            <a:endParaRPr lang="en-GB">
              <a:ea typeface="Calibri" panose="020F0502020204030204"/>
              <a:cs typeface="Calibri"/>
            </a:endParaRPr>
          </a:p>
          <a:p>
            <a:r>
              <a:rPr lang="en-GB">
                <a:cs typeface="Calibri"/>
              </a:rPr>
              <a:t>99% </a:t>
            </a:r>
            <a:r>
              <a:rPr lang="en-GB">
                <a:ea typeface="+mn-lt"/>
                <a:cs typeface="+mn-lt"/>
              </a:rPr>
              <a:t>T</a:t>
            </a:r>
            <a:r>
              <a:rPr lang="en-US">
                <a:ea typeface="+mn-lt"/>
                <a:cs typeface="+mn-lt"/>
              </a:rPr>
              <a:t>raining provided them with increased knowledge on how to use Secure Lab</a:t>
            </a:r>
            <a:endParaRPr lang="en-US"/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99% </a:t>
            </a:r>
            <a:r>
              <a:rPr lang="en-GB">
                <a:ea typeface="+mn-lt"/>
                <a:cs typeface="+mn-lt"/>
              </a:rPr>
              <a:t>T</a:t>
            </a:r>
            <a:r>
              <a:rPr lang="en-US">
                <a:ea typeface="+mn-lt"/>
                <a:cs typeface="+mn-lt"/>
              </a:rPr>
              <a:t>raining provided them with increased knowledge about Statistical Disclosure Control</a:t>
            </a:r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8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2159-B506-4D8D-9332-CE795B7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>
                <a:latin typeface="Arial"/>
                <a:cs typeface="Arial"/>
              </a:rPr>
              <a:t>Collaborations </a:t>
            </a:r>
            <a:endParaRPr lang="en-GB" sz="4000" b="1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3CC34-A138-5C58-232E-C8151DF92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79" y="5084713"/>
            <a:ext cx="2725170" cy="25694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9C1EE4F-3006-4AE5-1597-7CD3649BB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036" y="4254805"/>
            <a:ext cx="1389013" cy="600829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65CFF8B0-A054-294F-3E82-88485DB3C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2922"/>
          <a:stretch/>
        </p:blipFill>
        <p:spPr>
          <a:xfrm>
            <a:off x="7083190" y="3543011"/>
            <a:ext cx="1227270" cy="41918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84D8EBC-F026-5556-B04A-F61886F064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0" b="34404"/>
          <a:stretch/>
        </p:blipFill>
        <p:spPr>
          <a:xfrm>
            <a:off x="9794247" y="4895299"/>
            <a:ext cx="1836650" cy="597024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1E9CAE53-B3D9-9A9D-5C7F-2DE49E58A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90" y="2813483"/>
            <a:ext cx="2129763" cy="493151"/>
          </a:xfrm>
          <a:prstGeom prst="rect">
            <a:avLst/>
          </a:prstGeom>
        </p:spPr>
      </p:pic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48946CCC-AB5C-729B-294D-0E2FFE6497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596" y="4175221"/>
            <a:ext cx="1176282" cy="736948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7A111E09-1A66-6E30-844A-74F50A5FB5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80" y="2027377"/>
            <a:ext cx="1751853" cy="455355"/>
          </a:xfrm>
          <a:prstGeom prst="rect">
            <a:avLst/>
          </a:prstGeom>
        </p:spPr>
      </p:pic>
      <p:pic>
        <p:nvPicPr>
          <p:cNvPr id="20" name="Picture 19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789696E7-5799-929F-D34C-83F5A8DE469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4"/>
          <a:stretch/>
        </p:blipFill>
        <p:spPr>
          <a:xfrm>
            <a:off x="9336853" y="1347276"/>
            <a:ext cx="1477703" cy="494082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FF46A029-B922-68AB-5545-8BF83CADBB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90" y="1360725"/>
            <a:ext cx="1836652" cy="470936"/>
          </a:xfrm>
          <a:prstGeom prst="rect">
            <a:avLst/>
          </a:prstGeom>
        </p:spPr>
      </p:pic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6BC8AD17-1216-0982-975D-77A9D77C4A3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t="14448" b="13464"/>
          <a:stretch/>
        </p:blipFill>
        <p:spPr>
          <a:xfrm>
            <a:off x="8588935" y="4217289"/>
            <a:ext cx="1217946" cy="668795"/>
          </a:xfrm>
          <a:prstGeom prst="rect">
            <a:avLst/>
          </a:prstGeom>
        </p:spPr>
      </p:pic>
      <p:pic>
        <p:nvPicPr>
          <p:cNvPr id="26" name="Picture 25" descr="A picture containing chart&#10;&#10;Description automatically generated">
            <a:extLst>
              <a:ext uri="{FF2B5EF4-FFF2-40B4-BE49-F238E27FC236}">
                <a16:creationId xmlns:a16="http://schemas.microsoft.com/office/drawing/2014/main" id="{5C032AC5-257B-190E-D98F-5743156297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667" y="3543815"/>
            <a:ext cx="725379" cy="500302"/>
          </a:xfrm>
          <a:prstGeom prst="rect">
            <a:avLst/>
          </a:prstGeom>
        </p:spPr>
      </p:pic>
      <p:pic>
        <p:nvPicPr>
          <p:cNvPr id="13" name="Picture 12" descr="Logo&#10;&#10;Description automatically generated with low confidence">
            <a:extLst>
              <a:ext uri="{FF2B5EF4-FFF2-40B4-BE49-F238E27FC236}">
                <a16:creationId xmlns:a16="http://schemas.microsoft.com/office/drawing/2014/main" id="{452F112A-2050-9668-CBA8-C2B1D4A6C29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215" y="2016347"/>
            <a:ext cx="1584445" cy="48617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1DB6283-2CB9-FDE4-9D2C-89516F937C6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65" y="5974988"/>
            <a:ext cx="1528950" cy="443977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7A12526-87EA-7F91-017C-FBC5BC790A0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1540"/>
          <a:stretch/>
        </p:blipFill>
        <p:spPr>
          <a:xfrm>
            <a:off x="9405471" y="3454674"/>
            <a:ext cx="1598743" cy="600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5C2E-1659-5E0B-3415-E563AAB4E60C}"/>
              </a:ext>
            </a:extLst>
          </p:cNvPr>
          <p:cNvSpPr txBox="1"/>
          <p:nvPr/>
        </p:nvSpPr>
        <p:spPr>
          <a:xfrm>
            <a:off x="429626" y="1383981"/>
            <a:ext cx="536951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000" b="1">
                <a:ea typeface="+mn-lt"/>
                <a:cs typeface="+mn-lt"/>
              </a:rPr>
              <a:t>UK social science data skills training landscape: </a:t>
            </a:r>
            <a:r>
              <a:rPr lang="en-GB" sz="2000">
                <a:ea typeface="+mn-lt"/>
                <a:cs typeface="+mn-lt"/>
              </a:rPr>
              <a:t>network meets every 3 months for signposting and collaboration</a:t>
            </a:r>
            <a:endParaRPr lang="en-US" sz="2000">
              <a:ea typeface="+mn-lt"/>
              <a:cs typeface="+mn-lt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73C367D-FC67-B962-C891-01C381BDEF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88475" y="5621595"/>
            <a:ext cx="2743200" cy="211015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ACF6C298-4384-20CD-278A-86351EA165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08395" y="2671711"/>
            <a:ext cx="1708048" cy="777158"/>
          </a:xfrm>
          <a:prstGeom prst="rect">
            <a:avLst/>
          </a:prstGeom>
        </p:spPr>
      </p:pic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F6A1DF89-6E61-D3E8-D5D5-8740165AAE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28793" y="5528825"/>
            <a:ext cx="1552926" cy="693928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199C9054-6006-E207-DD68-F3042F86CC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48352" y="5934596"/>
            <a:ext cx="1366877" cy="58156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6FB5692-BA2F-C989-2764-6B75DD36568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1592" y="6001830"/>
            <a:ext cx="2743200" cy="439167"/>
          </a:xfrm>
          <a:prstGeom prst="rect">
            <a:avLst/>
          </a:prstGeom>
        </p:spPr>
      </p:pic>
      <p:pic>
        <p:nvPicPr>
          <p:cNvPr id="19" name="Picture 22" descr="Icon&#10;&#10;Description automatically generated">
            <a:extLst>
              <a:ext uri="{FF2B5EF4-FFF2-40B4-BE49-F238E27FC236}">
                <a16:creationId xmlns:a16="http://schemas.microsoft.com/office/drawing/2014/main" id="{B0990B8A-BE7C-9ED5-95E6-0F228B95AA9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5890" y="4173953"/>
            <a:ext cx="2266950" cy="188006"/>
          </a:xfrm>
          <a:prstGeom prst="rect">
            <a:avLst/>
          </a:prstGeom>
        </p:spPr>
      </p:pic>
      <p:pic>
        <p:nvPicPr>
          <p:cNvPr id="23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4B34EA5-0466-AA7D-DA6C-05B53D514B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68387" y="3931225"/>
            <a:ext cx="1663700" cy="163799"/>
          </a:xfrm>
          <a:prstGeom prst="rect">
            <a:avLst/>
          </a:prstGeom>
        </p:spPr>
      </p:pic>
      <p:pic>
        <p:nvPicPr>
          <p:cNvPr id="25" name="Picture 27" descr="A picture containing icon&#10;&#10;Description automatically generated">
            <a:extLst>
              <a:ext uri="{FF2B5EF4-FFF2-40B4-BE49-F238E27FC236}">
                <a16:creationId xmlns:a16="http://schemas.microsoft.com/office/drawing/2014/main" id="{427AA33A-D418-7605-34E9-A0C85673B4A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325" y="3748692"/>
            <a:ext cx="460830" cy="697896"/>
          </a:xfrm>
          <a:prstGeom prst="rect">
            <a:avLst/>
          </a:prstGeom>
        </p:spPr>
      </p:pic>
      <p:pic>
        <p:nvPicPr>
          <p:cNvPr id="17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3DB4918C-64A6-16D0-FF37-5B91759588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9241" y="5294086"/>
            <a:ext cx="952046" cy="579664"/>
          </a:xfrm>
          <a:prstGeom prst="rect">
            <a:avLst/>
          </a:prstGeom>
        </p:spPr>
      </p:pic>
      <p:pic>
        <p:nvPicPr>
          <p:cNvPr id="29" name="Picture 30">
            <a:extLst>
              <a:ext uri="{FF2B5EF4-FFF2-40B4-BE49-F238E27FC236}">
                <a16:creationId xmlns:a16="http://schemas.microsoft.com/office/drawing/2014/main" id="{431BCC19-53E3-F98A-0B87-DF3CA4DFC4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2113" y="3208338"/>
            <a:ext cx="1463675" cy="365125"/>
          </a:xfrm>
          <a:prstGeom prst="rect">
            <a:avLst/>
          </a:prstGeom>
        </p:spPr>
      </p:pic>
      <p:pic>
        <p:nvPicPr>
          <p:cNvPr id="31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D70E16C6-C4A5-AC00-B96D-5B3B5CB1715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11450" y="3160827"/>
            <a:ext cx="1454150" cy="472847"/>
          </a:xfrm>
          <a:prstGeom prst="rect">
            <a:avLst/>
          </a:prstGeom>
        </p:spPr>
      </p:pic>
      <p:pic>
        <p:nvPicPr>
          <p:cNvPr id="32" name="Picture 32" descr="Text&#10;&#10;Description automatically generated">
            <a:extLst>
              <a:ext uri="{FF2B5EF4-FFF2-40B4-BE49-F238E27FC236}">
                <a16:creationId xmlns:a16="http://schemas.microsoft.com/office/drawing/2014/main" id="{C8034B99-7CA4-5E10-ECB2-842D5DCB3A3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97363" y="3136900"/>
            <a:ext cx="581025" cy="641350"/>
          </a:xfrm>
          <a:prstGeom prst="rect">
            <a:avLst/>
          </a:prstGeom>
        </p:spPr>
      </p:pic>
      <p:pic>
        <p:nvPicPr>
          <p:cNvPr id="33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9EF5A08-0864-334E-986D-57B5B17C87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31597" y="3777677"/>
            <a:ext cx="1483480" cy="364305"/>
          </a:xfrm>
          <a:prstGeom prst="rect">
            <a:avLst/>
          </a:prstGeom>
        </p:spPr>
      </p:pic>
      <p:pic>
        <p:nvPicPr>
          <p:cNvPr id="34" name="Picture 34" descr="Logo&#10;&#10;Description automatically generated">
            <a:extLst>
              <a:ext uri="{FF2B5EF4-FFF2-40B4-BE49-F238E27FC236}">
                <a16:creationId xmlns:a16="http://schemas.microsoft.com/office/drawing/2014/main" id="{7F41D144-38E2-C8E8-DA10-F503840E7FB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2913" y="4578350"/>
            <a:ext cx="1635125" cy="406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507886-F23F-4822-2378-8FD8F83094E8}"/>
              </a:ext>
            </a:extLst>
          </p:cNvPr>
          <p:cNvSpPr txBox="1"/>
          <p:nvPr/>
        </p:nvSpPr>
        <p:spPr>
          <a:xfrm>
            <a:off x="6921500" y="1187450"/>
            <a:ext cx="4914900" cy="53594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473506-DBCA-9498-3162-0BD0FDB18047}"/>
              </a:ext>
            </a:extLst>
          </p:cNvPr>
          <p:cNvSpPr txBox="1"/>
          <p:nvPr/>
        </p:nvSpPr>
        <p:spPr>
          <a:xfrm>
            <a:off x="431800" y="2623155"/>
            <a:ext cx="3619500" cy="37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Arial"/>
              </a:rPr>
              <a:t>Examples of other collaborations:</a:t>
            </a:r>
            <a:endParaRPr lang="en-GB"/>
          </a:p>
        </p:txBody>
      </p:sp>
      <p:pic>
        <p:nvPicPr>
          <p:cNvPr id="43" name="Picture 43" descr="Icon&#10;&#10;Description automatically generated">
            <a:extLst>
              <a:ext uri="{FF2B5EF4-FFF2-40B4-BE49-F238E27FC236}">
                <a16:creationId xmlns:a16="http://schemas.microsoft.com/office/drawing/2014/main" id="{4376A3E5-6B92-22D8-8220-3E1D34F92EC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30400" y="3074988"/>
            <a:ext cx="666750" cy="676275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68686-DD7C-D56D-608B-CF3C53C6660F}"/>
              </a:ext>
            </a:extLst>
          </p:cNvPr>
          <p:cNvCxnSpPr/>
          <p:nvPr/>
        </p:nvCxnSpPr>
        <p:spPr>
          <a:xfrm>
            <a:off x="5800725" y="1768475"/>
            <a:ext cx="11176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5">
            <a:extLst>
              <a:ext uri="{FF2B5EF4-FFF2-40B4-BE49-F238E27FC236}">
                <a16:creationId xmlns:a16="http://schemas.microsoft.com/office/drawing/2014/main" id="{6B0192F8-5640-C7C3-62BC-96810C7F078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39938" y="4652963"/>
            <a:ext cx="1501775" cy="263525"/>
          </a:xfrm>
          <a:prstGeom prst="rect">
            <a:avLst/>
          </a:prstGeom>
        </p:spPr>
      </p:pic>
      <p:pic>
        <p:nvPicPr>
          <p:cNvPr id="47" name="Picture 4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437B31-3863-64BA-6DD5-AD61477AF09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716338" y="4595813"/>
            <a:ext cx="701675" cy="314325"/>
          </a:xfrm>
          <a:prstGeom prst="rect">
            <a:avLst/>
          </a:prstGeom>
        </p:spPr>
      </p:pic>
      <p:pic>
        <p:nvPicPr>
          <p:cNvPr id="21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7C40C053-F345-672F-140D-FFB11BF86E2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30876" y="4597713"/>
            <a:ext cx="771677" cy="46262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27" name="Picture 2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C31BEF-8E0A-72C5-ABDB-0EB02477BA2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00024" y="5336041"/>
            <a:ext cx="949477" cy="437394"/>
          </a:xfrm>
          <a:prstGeom prst="rect">
            <a:avLst/>
          </a:prstGeom>
        </p:spPr>
      </p:pic>
      <p:pic>
        <p:nvPicPr>
          <p:cNvPr id="35" name="Picture 35" descr="A picture containing logo&#10;&#10;Description automatically generated">
            <a:extLst>
              <a:ext uri="{FF2B5EF4-FFF2-40B4-BE49-F238E27FC236}">
                <a16:creationId xmlns:a16="http://schemas.microsoft.com/office/drawing/2014/main" id="{7B47D524-8F38-F61E-5EE4-35293D3A1AC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504924" y="5335980"/>
            <a:ext cx="1890486" cy="171422"/>
          </a:xfrm>
          <a:prstGeom prst="rect">
            <a:avLst/>
          </a:prstGeom>
        </p:spPr>
      </p:pic>
      <p:pic>
        <p:nvPicPr>
          <p:cNvPr id="36" name="Picture 36" descr="Logo, company name&#10;&#10;Description automatically generated">
            <a:extLst>
              <a:ext uri="{FF2B5EF4-FFF2-40B4-BE49-F238E27FC236}">
                <a16:creationId xmlns:a16="http://schemas.microsoft.com/office/drawing/2014/main" id="{E15CEBDA-599E-97A4-F4E4-3FDA5F005A3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90495" y="3200831"/>
            <a:ext cx="1618343" cy="341433"/>
          </a:xfrm>
          <a:prstGeom prst="rect">
            <a:avLst/>
          </a:prstGeom>
        </p:spPr>
      </p:pic>
      <p:pic>
        <p:nvPicPr>
          <p:cNvPr id="37" name="Picture 39" descr="Icon&#10;&#10;Description automatically generated">
            <a:extLst>
              <a:ext uri="{FF2B5EF4-FFF2-40B4-BE49-F238E27FC236}">
                <a16:creationId xmlns:a16="http://schemas.microsoft.com/office/drawing/2014/main" id="{587822E9-16B8-FACF-F3E9-930F48798A9C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248781" y="5583512"/>
            <a:ext cx="1703010" cy="184357"/>
          </a:xfrm>
          <a:prstGeom prst="rect">
            <a:avLst/>
          </a:prstGeom>
        </p:spPr>
      </p:pic>
      <p:pic>
        <p:nvPicPr>
          <p:cNvPr id="40" name="Picture 40" descr="Text&#10;&#10;Description automatically generated">
            <a:extLst>
              <a:ext uri="{FF2B5EF4-FFF2-40B4-BE49-F238E27FC236}">
                <a16:creationId xmlns:a16="http://schemas.microsoft.com/office/drawing/2014/main" id="{BF757ACE-4563-D65E-55F8-61A57F9B6B1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89664" y="3626530"/>
            <a:ext cx="948721" cy="4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0C0B-7778-529E-875C-129A6FB7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52999-C6CB-C01C-5A2C-AB084420B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78" y="1421939"/>
            <a:ext cx="11424382" cy="51231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dirty="0">
                <a:latin typeface="Arial"/>
                <a:cs typeface="Arial"/>
              </a:rPr>
              <a:t>The UK Data Service training programme</a:t>
            </a:r>
            <a:endParaRPr lang="en-GB" sz="2800" dirty="0"/>
          </a:p>
          <a:p>
            <a:endParaRPr lang="en-GB" sz="2800" dirty="0">
              <a:latin typeface="Arial"/>
              <a:cs typeface="Arial"/>
            </a:endParaRPr>
          </a:p>
          <a:p>
            <a:r>
              <a:rPr lang="en-GB" sz="2800" dirty="0">
                <a:latin typeface="Arial"/>
                <a:cs typeface="Arial"/>
              </a:rPr>
              <a:t>Interesting and relevant projects:</a:t>
            </a:r>
            <a:endParaRPr lang="en-GB" sz="28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 dirty="0">
                <a:latin typeface="Arial"/>
                <a:cs typeface="Arial"/>
              </a:rPr>
              <a:t> Resources for Higher Education teaching 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 dirty="0">
                <a:latin typeface="Arial"/>
                <a:cs typeface="Arial"/>
              </a:rPr>
              <a:t> Pilot asynchronous training for 3 Doctoral Training Partnerships</a:t>
            </a:r>
            <a:endParaRPr lang="en-GB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 dirty="0">
                <a:latin typeface="Arial"/>
                <a:cs typeface="Arial"/>
              </a:rPr>
              <a:t> Results of qualitative research with students</a:t>
            </a:r>
            <a:endParaRPr lang="en-GB" sz="28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 dirty="0">
                <a:latin typeface="Arial"/>
                <a:cs typeface="Arial"/>
              </a:rPr>
              <a:t> Development of a data skills framework for quantitative data skills</a:t>
            </a:r>
          </a:p>
          <a:p>
            <a:endParaRPr lang="en-GB" sz="2800" dirty="0"/>
          </a:p>
          <a:p>
            <a:endParaRPr lang="en-GB" sz="3000" dirty="0"/>
          </a:p>
          <a:p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74C99-9512-EFB3-6047-12D29524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687C5-7511-7743-B429-3BDBE272F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2E62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32E62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04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0C0B-7778-529E-875C-129A6FB7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UK Data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52999-C6CB-C01C-5A2C-AB084420B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78" y="1421939"/>
            <a:ext cx="11287222" cy="512310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sz="2600" dirty="0">
                <a:latin typeface="Arial"/>
                <a:cs typeface="Arial"/>
              </a:rPr>
              <a:t>Funded by Economic and Social Research Council </a:t>
            </a:r>
            <a:endParaRPr lang="en-US" sz="2600" dirty="0"/>
          </a:p>
          <a:p>
            <a:r>
              <a:rPr lang="en-GB" sz="2600" dirty="0">
                <a:latin typeface="Arial"/>
                <a:cs typeface="Arial"/>
              </a:rPr>
              <a:t>Largest repository of social science research data in UK</a:t>
            </a:r>
            <a:endParaRPr lang="en-GB" sz="2600" dirty="0"/>
          </a:p>
          <a:p>
            <a:r>
              <a:rPr lang="en-GB" sz="2600" dirty="0">
                <a:latin typeface="Arial"/>
                <a:cs typeface="Arial"/>
              </a:rPr>
              <a:t>Provides access to data: survey microdata, UK census data, longitudinal data </a:t>
            </a:r>
          </a:p>
          <a:p>
            <a:r>
              <a:rPr lang="en-GB" sz="2600" dirty="0">
                <a:latin typeface="Arial"/>
                <a:cs typeface="Arial"/>
              </a:rPr>
              <a:t>Delivered by 5 partners: Universities of Essex, Manchester, Edinburgh, UCL &amp; JISC.</a:t>
            </a:r>
          </a:p>
          <a:p>
            <a:r>
              <a:rPr lang="en-GB" sz="2600" dirty="0">
                <a:latin typeface="Arial"/>
                <a:cs typeface="Arial"/>
              </a:rPr>
              <a:t>2024-2030 – new grant </a:t>
            </a:r>
            <a:endParaRPr lang="en-GB" sz="2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GB" sz="26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sz="2600" dirty="0">
                <a:latin typeface="Arial"/>
                <a:cs typeface="Arial"/>
              </a:rPr>
              <a:t>Training remit:</a:t>
            </a:r>
          </a:p>
          <a:p>
            <a:r>
              <a:rPr lang="en-GB" sz="2600" dirty="0">
                <a:latin typeface="Arial"/>
                <a:cs typeface="Arial"/>
              </a:rPr>
              <a:t>Mostly remote training via online events and asynchronous online learning resources</a:t>
            </a:r>
          </a:p>
          <a:p>
            <a:r>
              <a:rPr lang="en-GB" sz="2600" dirty="0">
                <a:latin typeface="Arial"/>
                <a:cs typeface="Arial"/>
              </a:rPr>
              <a:t>Audience - anyone - students, researchers, HE teaching staff, non-academics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74C99-9512-EFB3-6047-12D29524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687C5-7511-7743-B429-3BDBE272F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2E62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32E62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26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37084"/>
            <a:ext cx="10674531" cy="548819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rgbClr val="7030A0"/>
                </a:solidFill>
                <a:latin typeface="Arial"/>
                <a:cs typeface="Arial"/>
              </a:rPr>
              <a:t>UK Data Service: training topics</a:t>
            </a:r>
            <a:endParaRPr lang="en-GB" sz="3200" dirty="0">
              <a:solidFill>
                <a:srgbClr val="7030A0"/>
              </a:solidFill>
            </a:endParaRPr>
          </a:p>
        </p:txBody>
      </p:sp>
      <p:graphicFrame>
        <p:nvGraphicFramePr>
          <p:cNvPr id="5" name="Table Placeholder 4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20768149"/>
              </p:ext>
            </p:extLst>
          </p:nvPr>
        </p:nvGraphicFramePr>
        <p:xfrm>
          <a:off x="461620" y="1248678"/>
          <a:ext cx="10927182" cy="5870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394">
                  <a:extLst>
                    <a:ext uri="{9D8B030D-6E8A-4147-A177-3AD203B41FA5}">
                      <a16:colId xmlns:a16="http://schemas.microsoft.com/office/drawing/2014/main" val="1564072397"/>
                    </a:ext>
                  </a:extLst>
                </a:gridCol>
                <a:gridCol w="3642394">
                  <a:extLst>
                    <a:ext uri="{9D8B030D-6E8A-4147-A177-3AD203B41FA5}">
                      <a16:colId xmlns:a16="http://schemas.microsoft.com/office/drawing/2014/main" val="3588655335"/>
                    </a:ext>
                  </a:extLst>
                </a:gridCol>
                <a:gridCol w="3642394">
                  <a:extLst>
                    <a:ext uri="{9D8B030D-6E8A-4147-A177-3AD203B41FA5}">
                      <a16:colId xmlns:a16="http://schemas.microsoft.com/office/drawing/2014/main" val="2796102161"/>
                    </a:ext>
                  </a:extLst>
                </a:gridCol>
              </a:tblGrid>
              <a:tr h="624953">
                <a:tc>
                  <a:txBody>
                    <a:bodyPr/>
                    <a:lstStyle/>
                    <a:p>
                      <a:r>
                        <a:rPr lang="en-GB"/>
                        <a:t>Research Data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Finding and Accessing Data from the UK Data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 dirty="0"/>
                        <a:t>Using data (foundational skills)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8135"/>
                  </a:ext>
                </a:extLst>
              </a:tr>
              <a:tr h="3124766">
                <a:tc>
                  <a:txBody>
                    <a:bodyPr/>
                    <a:lstStyle/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GB" sz="1700"/>
                        <a:t>Data management planning: sharing, archiving and preserving data</a:t>
                      </a:r>
                    </a:p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GB" sz="1700"/>
                        <a:t>Anonymisation and licence/access frameworks</a:t>
                      </a:r>
                    </a:p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GB" sz="1700"/>
                        <a:t>Documentation and metadata standards</a:t>
                      </a:r>
                    </a:p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GB" sz="1700"/>
                        <a:t>Ethical and legal considerations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GB" sz="1700"/>
                        <a:t>Data discovery</a:t>
                      </a:r>
                    </a:p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GB" sz="1700"/>
                        <a:t>How to access data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/>
                        <a:t>Safe Researcher Training for the most confidential data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7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Introductions to data we hold: </a:t>
                      </a:r>
                    </a:p>
                    <a:p>
                      <a:pPr marL="571500" lvl="1" indent="-11430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GB" sz="1700" b="0" i="0" u="none" strike="noStrike" noProof="0">
                          <a:latin typeface="Arial"/>
                        </a:rPr>
                        <a:t>Datasets </a:t>
                      </a:r>
                      <a:r>
                        <a:rPr lang="en-GB" sz="1700" b="0" i="0" u="none" strike="noStrike" noProof="0" err="1">
                          <a:latin typeface="Arial"/>
                        </a:rPr>
                        <a:t>e.g</a:t>
                      </a:r>
                      <a:r>
                        <a:rPr lang="en-GB" sz="1700" b="0" i="0" u="none" strike="noStrike" noProof="0">
                          <a:latin typeface="Arial"/>
                        </a:rPr>
                        <a:t> Census, LFS</a:t>
                      </a:r>
                    </a:p>
                    <a:p>
                      <a:pPr marL="571500" lvl="1" indent="-11430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GB" sz="1700" b="0" i="0" u="none" strike="noStrike" noProof="0">
                          <a:latin typeface="Arial"/>
                        </a:rPr>
                        <a:t>Data types </a:t>
                      </a:r>
                      <a:r>
                        <a:rPr lang="en-GB" sz="1700" b="0" i="0" u="none" strike="noStrike" noProof="0" err="1">
                          <a:latin typeface="Arial"/>
                        </a:rPr>
                        <a:t>e.g</a:t>
                      </a:r>
                      <a:r>
                        <a:rPr lang="en-GB" sz="1700" b="0" i="0" u="none" strike="noStrike" noProof="0">
                          <a:latin typeface="Arial"/>
                        </a:rPr>
                        <a:t> Surveys</a:t>
                      </a:r>
                    </a:p>
                    <a:p>
                      <a:pPr marL="571500" lvl="1" indent="-11430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GB" sz="1700" b="0" i="0" u="none" strike="noStrike" noProof="0">
                          <a:latin typeface="Arial"/>
                        </a:rPr>
                        <a:t>Substantive themes </a:t>
                      </a:r>
                      <a:r>
                        <a:rPr lang="en-GB" sz="1700" b="0" i="0" u="none" strike="noStrike" noProof="0" err="1">
                          <a:latin typeface="Arial"/>
                        </a:rPr>
                        <a:t>e.g</a:t>
                      </a:r>
                      <a:r>
                        <a:rPr lang="en-GB" sz="1700" b="0" i="0" u="none" strike="noStrike" noProof="0">
                          <a:latin typeface="Arial"/>
                        </a:rPr>
                        <a:t> Crime</a:t>
                      </a:r>
                    </a:p>
                    <a:p>
                      <a:pPr marL="571500" lvl="1" indent="-11430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GB" sz="1700"/>
                        <a:t>Evaluating data for research </a:t>
                      </a:r>
                    </a:p>
                    <a:p>
                      <a:pPr marL="571500" lvl="1" indent="-11430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700"/>
                        <a:t>Preparing data/data handling</a:t>
                      </a:r>
                    </a:p>
                    <a:p>
                      <a:pPr marL="571500" lvl="1" indent="-11430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GB" sz="1700"/>
                        <a:t>Basic data analysis skills</a:t>
                      </a:r>
                    </a:p>
                    <a:p>
                      <a:pPr marL="571500" lvl="1" indent="-11430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700"/>
                        <a:t>Basic software/tools</a:t>
                      </a:r>
                      <a:endParaRPr lang="en-GB" sz="1700"/>
                    </a:p>
                    <a:p>
                      <a:pPr marL="571500" lvl="1" indent="-11430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GB" sz="1700" b="0" i="0" u="none" strike="noStrike" noProof="0">
                          <a:latin typeface="Arial"/>
                        </a:rPr>
                        <a:t>Teaching with data</a:t>
                      </a:r>
                      <a:endParaRPr lang="en-GB" sz="1700"/>
                    </a:p>
                    <a:p>
                      <a:pPr marL="571500" lvl="1" indent="-11430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GB" sz="1700" b="0" i="0" u="none" strike="noStrike" noProof="0">
                          <a:latin typeface="Arial"/>
                        </a:rPr>
                        <a:t>User conferences</a:t>
                      </a:r>
                    </a:p>
                    <a:p>
                      <a:pPr marL="285750" lvl="0" indent="-28575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700" b="0" i="0" u="none" strike="noStrike" noProof="0">
                          <a:latin typeface="Arial"/>
                        </a:rPr>
                        <a:t>Computational Social Science</a:t>
                      </a:r>
                      <a:endParaRPr lang="en-GB" sz="1700" b="0" i="0" u="none" strike="noStrike" noProof="0"/>
                    </a:p>
                    <a:p>
                      <a:pPr marL="285750" lvl="0" indent="-28575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700" b="0" i="0" u="none" strike="noStrike" noProof="0">
                          <a:latin typeface="Arial"/>
                        </a:rPr>
                        <a:t>Reproducible research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09349"/>
                  </a:ext>
                </a:extLst>
              </a:tr>
              <a:tr h="177073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,Sans-Serif"/>
                        <a:buChar char="•"/>
                      </a:pPr>
                      <a:endParaRPr lang="en-US" sz="1800" b="0" i="0" u="none" strike="noStrike" noProof="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224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74C9737-8978-155C-409C-67B510BCD5CA}"/>
              </a:ext>
            </a:extLst>
          </p:cNvPr>
          <p:cNvSpPr txBox="1"/>
          <p:nvPr/>
        </p:nvSpPr>
        <p:spPr>
          <a:xfrm>
            <a:off x="6740627" y="5412162"/>
            <a:ext cx="4648175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ea typeface="+mn-lt"/>
                <a:cs typeface="+mn-lt"/>
              </a:rPr>
              <a:t>What we don't do: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Advanced methods training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Advanced statistical analysis training</a:t>
            </a: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Advanced coding training</a:t>
            </a:r>
            <a:endParaRPr lang="en-US"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01815" y="883657"/>
            <a:ext cx="379055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b="1" dirty="0">
                <a:solidFill>
                  <a:srgbClr val="7030A0"/>
                </a:solidFill>
                <a:cs typeface="Arial"/>
              </a:rPr>
              <a:t>Build capacity in 3 core topics:</a:t>
            </a:r>
            <a:endParaRPr lang="en-US" b="1" dirty="0">
              <a:solidFill>
                <a:srgbClr val="7030A0"/>
              </a:solidFill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87844-2509-439D-E495-C28620FB53A3}"/>
              </a:ext>
            </a:extLst>
          </p:cNvPr>
          <p:cNvSpPr txBox="1"/>
          <p:nvPr/>
        </p:nvSpPr>
        <p:spPr>
          <a:xfrm>
            <a:off x="461620" y="5382606"/>
            <a:ext cx="5987586" cy="14311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+mn-lt"/>
                <a:cs typeface="+mn-lt"/>
              </a:rPr>
              <a:t>At the heart: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Getting started with secondary data analysis</a:t>
            </a: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Foundational level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User support and training for the data that we hold </a:t>
            </a:r>
            <a:r>
              <a:rPr lang="en-US" sz="1500" i="1" dirty="0">
                <a:solidFill>
                  <a:srgbClr val="000000"/>
                </a:solidFill>
                <a:cs typeface="Arial"/>
              </a:rPr>
              <a:t>(</a:t>
            </a:r>
            <a:r>
              <a:rPr lang="en-US" sz="1500" i="1" dirty="0">
                <a:cs typeface="Arial"/>
              </a:rPr>
              <a:t>Survey, Census, Longitudinal, Cohort, International Aggregate)</a:t>
            </a:r>
            <a:r>
              <a:rPr lang="en-US" sz="1500" dirty="0"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8528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rochure&#10;&#10;Description automatically generated">
            <a:extLst>
              <a:ext uri="{FF2B5EF4-FFF2-40B4-BE49-F238E27FC236}">
                <a16:creationId xmlns:a16="http://schemas.microsoft.com/office/drawing/2014/main" id="{492E5CF8-1BBA-7423-97A7-42996539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1" y="414880"/>
            <a:ext cx="9956758" cy="6339652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4109AB17-AD70-4EEA-BCF1-99F756BB3C36}"/>
              </a:ext>
            </a:extLst>
          </p:cNvPr>
          <p:cNvSpPr txBox="1"/>
          <p:nvPr/>
        </p:nvSpPr>
        <p:spPr>
          <a:xfrm>
            <a:off x="1969622" y="4385890"/>
            <a:ext cx="23631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en-GB" sz="2000">
                <a:solidFill>
                  <a:srgbClr val="000000"/>
                </a:solidFill>
              </a:rPr>
              <a:t>10k +7k YouTube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AE490B-2D96-0A2D-3B52-F3E06606AF77}"/>
                  </a:ext>
                </a:extLst>
              </p14:cNvPr>
              <p14:cNvContentPartPr/>
              <p14:nvPr/>
            </p14:nvContentPartPr>
            <p14:xfrm>
              <a:off x="628171" y="4786000"/>
              <a:ext cx="1404360" cy="58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AE490B-2D96-0A2D-3B52-F3E06606AF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173" y="4777000"/>
                <a:ext cx="1421995" cy="59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30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0C0B-7778-529E-875C-129A6FB7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25" y="228480"/>
            <a:ext cx="10918175" cy="1184039"/>
          </a:xfrm>
        </p:spPr>
        <p:txBody>
          <a:bodyPr/>
          <a:lstStyle/>
          <a:p>
            <a:pPr algn="ctr"/>
            <a:r>
              <a:rPr lang="en-GB" sz="3200" dirty="0"/>
              <a:t>Asynchronous</a:t>
            </a:r>
            <a:r>
              <a:rPr lang="en-GB" sz="3200" dirty="0">
                <a:latin typeface="Arial"/>
                <a:cs typeface="Arial"/>
              </a:rPr>
              <a:t> training</a:t>
            </a:r>
            <a:r>
              <a:rPr lang="en-GB" sz="3200" dirty="0"/>
              <a:t>: </a:t>
            </a:r>
            <a:r>
              <a:rPr lang="en-GB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Hub</a:t>
            </a:r>
            <a:r>
              <a:rPr lang="en-GB" sz="3200" dirty="0">
                <a:solidFill>
                  <a:srgbClr val="000000"/>
                </a:solidFill>
              </a:rPr>
              <a:t> </a:t>
            </a:r>
            <a:r>
              <a:rPr lang="en-GB" sz="3200" dirty="0">
                <a:solidFill>
                  <a:srgbClr val="7030A0"/>
                </a:solidFill>
              </a:rPr>
              <a:t>and</a:t>
            </a:r>
            <a:r>
              <a:rPr lang="en-GB" sz="3200" dirty="0">
                <a:solidFill>
                  <a:srgbClr val="000000"/>
                </a:solidFill>
              </a:rPr>
              <a:t> </a:t>
            </a:r>
            <a:r>
              <a:rPr lang="en-GB" sz="3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GB" sz="3200" dirty="0">
                <a:solidFill>
                  <a:srgbClr val="0070C0"/>
                </a:solidFill>
              </a:rPr>
              <a:t> </a:t>
            </a:r>
            <a:endParaRPr lang="en-GB" sz="32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74C99-9512-EFB3-6047-12D29524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687C5-7511-7743-B429-3BDBE272F2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2E62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32E62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E3635-1155-1203-12BD-58A634B2A6C6}"/>
              </a:ext>
            </a:extLst>
          </p:cNvPr>
          <p:cNvSpPr txBox="1"/>
          <p:nvPr/>
        </p:nvSpPr>
        <p:spPr>
          <a:xfrm>
            <a:off x="6864380" y="3518843"/>
            <a:ext cx="492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www. ukdataservice.ac.uk</a:t>
            </a:r>
          </a:p>
        </p:txBody>
      </p:sp>
      <p:pic>
        <p:nvPicPr>
          <p:cNvPr id="15" name="Picture 14" descr="A person holding a baby&#10;&#10;Description automatically generated">
            <a:extLst>
              <a:ext uri="{FF2B5EF4-FFF2-40B4-BE49-F238E27FC236}">
                <a16:creationId xmlns:a16="http://schemas.microsoft.com/office/drawing/2014/main" id="{2DCA6227-B5C4-B08A-6C4C-F9EB298C1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921" y="3581589"/>
            <a:ext cx="4183481" cy="1949559"/>
          </a:xfrm>
          <a:prstGeom prst="rect">
            <a:avLst/>
          </a:prstGeom>
        </p:spPr>
      </p:pic>
      <p:pic>
        <p:nvPicPr>
          <p:cNvPr id="17" name="Picture 16" descr="A plant in a pot&#10;&#10;Description automatically generated">
            <a:extLst>
              <a:ext uri="{FF2B5EF4-FFF2-40B4-BE49-F238E27FC236}">
                <a16:creationId xmlns:a16="http://schemas.microsoft.com/office/drawing/2014/main" id="{718BA630-9524-CB5C-7385-488324212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921" y="1563715"/>
            <a:ext cx="4183481" cy="1855872"/>
          </a:xfrm>
          <a:prstGeom prst="rect">
            <a:avLst/>
          </a:prstGeom>
        </p:spPr>
      </p:pic>
      <p:pic>
        <p:nvPicPr>
          <p:cNvPr id="18" name="Picture 17" descr="A screenshot of a web page&#10;&#10;Description automatically generated">
            <a:extLst>
              <a:ext uri="{FF2B5EF4-FFF2-40B4-BE49-F238E27FC236}">
                <a16:creationId xmlns:a16="http://schemas.microsoft.com/office/drawing/2014/main" id="{2219171C-18CE-DF39-FE05-685D67E20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51" y="1493520"/>
            <a:ext cx="7202538" cy="504952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1179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2F01-795E-1015-AE08-CA213C5C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5571527" cy="548819"/>
          </a:xfrm>
        </p:spPr>
        <p:txBody>
          <a:bodyPr/>
          <a:lstStyle/>
          <a:p>
            <a:r>
              <a:rPr lang="en-GB" sz="3400" dirty="0">
                <a:solidFill>
                  <a:srgbClr val="702082"/>
                </a:solidFill>
                <a:latin typeface="Arial"/>
                <a:cs typeface="Arial"/>
              </a:rPr>
              <a:t>Resources for HE Teaching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44C39-0EC2-B65B-4DA9-1346B3D482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548713"/>
            <a:ext cx="5710969" cy="51727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000" dirty="0">
                <a:solidFill>
                  <a:srgbClr val="7030A0"/>
                </a:solidFill>
                <a:latin typeface="Arial"/>
                <a:cs typeface="Arial"/>
              </a:rPr>
              <a:t>Consult to understand context and needs: </a:t>
            </a:r>
            <a:r>
              <a:rPr lang="en-GB" sz="2000" dirty="0">
                <a:solidFill>
                  <a:srgbClr val="702082"/>
                </a:solidFill>
                <a:latin typeface="Arial"/>
                <a:cs typeface="Arial"/>
                <a:hlinkClick r:id="rId3"/>
              </a:rPr>
              <a:t>Teaching with data: Findings from the UK Data Service Higher Education</a:t>
            </a:r>
            <a:endParaRPr lang="en-US" sz="2000" dirty="0">
              <a:solidFill>
                <a:srgbClr val="702082"/>
              </a:solidFill>
              <a:latin typeface="Arial"/>
              <a:cs typeface="Arial"/>
            </a:endParaRPr>
          </a:p>
          <a:p>
            <a:endParaRPr lang="en-GB" sz="2000" dirty="0">
              <a:solidFill>
                <a:srgbClr val="212322"/>
              </a:solidFill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4"/>
              </a:rPr>
              <a:t>Teach with real data - area of our Learning Hub</a:t>
            </a:r>
            <a:endParaRPr lang="en-US" sz="2000">
              <a:solidFill>
                <a:srgbClr val="632E6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900" dirty="0">
                <a:solidFill>
                  <a:srgbClr val="7030A0"/>
                </a:solidFill>
                <a:latin typeface="Arial"/>
                <a:cs typeface="Arial"/>
              </a:rPr>
              <a:t>Info about access to data for teaching including </a:t>
            </a:r>
            <a:r>
              <a:rPr lang="en-GB" sz="1900" dirty="0">
                <a:solidFill>
                  <a:srgbClr val="212322"/>
                </a:solidFill>
                <a:latin typeface="Arial"/>
                <a:cs typeface="Arial"/>
                <a:hlinkClick r:id="rId5"/>
              </a:rPr>
              <a:t>teaching datasets</a:t>
            </a:r>
            <a:r>
              <a:rPr lang="en-GB" sz="1900" dirty="0">
                <a:solidFill>
                  <a:srgbClr val="212322"/>
                </a:solidFill>
                <a:latin typeface="Arial"/>
                <a:cs typeface="Arial"/>
              </a:rPr>
              <a:t> </a:t>
            </a:r>
            <a:endParaRPr lang="en-US" sz="1900">
              <a:solidFill>
                <a:srgbClr val="632E6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900" dirty="0">
                <a:latin typeface="Arial"/>
                <a:cs typeface="Arial"/>
              </a:rPr>
              <a:t>Teaching resources</a:t>
            </a:r>
          </a:p>
          <a:p>
            <a:endParaRPr lang="en-GB" sz="2000" dirty="0">
              <a:solidFill>
                <a:srgbClr val="212322"/>
              </a:solidFill>
              <a:latin typeface="Arial"/>
              <a:cs typeface="Arial"/>
            </a:endParaRPr>
          </a:p>
          <a:p>
            <a:r>
              <a:rPr lang="en-GB" sz="2000" dirty="0">
                <a:solidFill>
                  <a:schemeClr val="tx1"/>
                </a:solid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Student area of our learning hub</a:t>
            </a: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900" dirty="0">
                <a:solidFill>
                  <a:srgbClr val="7030A0"/>
                </a:solidFill>
                <a:latin typeface="Arial"/>
                <a:cs typeface="Arial"/>
              </a:rPr>
              <a:t>Resources for dissertations</a:t>
            </a:r>
            <a:endParaRPr lang="en-US" sz="1900" dirty="0">
              <a:solidFill>
                <a:srgbClr val="632E62"/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900" dirty="0">
                <a:solidFill>
                  <a:srgbClr val="7030A0"/>
                </a:solidFill>
                <a:latin typeface="Arial"/>
                <a:cs typeface="Arial"/>
              </a:rPr>
              <a:t>Annual Dissertation Award (spread the word!). D</a:t>
            </a:r>
            <a:r>
              <a:rPr lang="en-GB" sz="1900" dirty="0">
                <a:solidFill>
                  <a:srgbClr val="632E62"/>
                </a:solidFill>
                <a:latin typeface="Arial"/>
                <a:cs typeface="Arial"/>
              </a:rPr>
              <a:t>eadline</a:t>
            </a:r>
            <a:r>
              <a:rPr lang="en-GB" sz="1900" dirty="0">
                <a:latin typeface="Arial"/>
                <a:cs typeface="Arial"/>
              </a:rPr>
              <a:t> 20 June 2024 </a:t>
            </a:r>
            <a:endParaRPr lang="en-US" sz="1900">
              <a:latin typeface="Arial"/>
              <a:cs typeface="Arial"/>
            </a:endParaRPr>
          </a:p>
          <a:p>
            <a:pPr marL="0" indent="0">
              <a:buNone/>
            </a:pPr>
            <a:endParaRPr lang="en-GB" sz="2000" dirty="0">
              <a:solidFill>
                <a:srgbClr val="212322"/>
              </a:solidFill>
              <a:latin typeface="Arial"/>
              <a:cs typeface="Arial"/>
            </a:endParaRPr>
          </a:p>
          <a:p>
            <a:r>
              <a:rPr lang="en-GB" sz="2000" dirty="0">
                <a:solidFill>
                  <a:srgbClr val="7030A0"/>
                </a:solidFill>
                <a:latin typeface="Arial"/>
                <a:cs typeface="Arial"/>
              </a:rPr>
              <a:t>What's next? themed guides for students, simple guide to ethics for secondary data, international datasets, teaching reproducibility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endParaRPr lang="en-GB" sz="2000" dirty="0">
              <a:solidFill>
                <a:srgbClr val="7030A0"/>
              </a:solidFill>
              <a:latin typeface="Arial"/>
              <a:cs typeface="Arial"/>
            </a:endParaRPr>
          </a:p>
          <a:p>
            <a:r>
              <a:rPr lang="en-GB" sz="2000" dirty="0">
                <a:solidFill>
                  <a:srgbClr val="7030A0"/>
                </a:solidFill>
                <a:latin typeface="Arial"/>
                <a:cs typeface="Arial"/>
              </a:rPr>
              <a:t>Ideas and collaborations welcome! </a:t>
            </a: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FED74-3154-DDB9-BB5D-F853ABB9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8D993EA2-0325-3571-2D82-5E645C26E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7508" y="2904"/>
            <a:ext cx="3340213" cy="307108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8FF6A87-0B33-3542-1033-DB3360676E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51" t="16034" r="10338" b="34952"/>
          <a:stretch/>
        </p:blipFill>
        <p:spPr>
          <a:xfrm>
            <a:off x="6517917" y="1831667"/>
            <a:ext cx="5508552" cy="17928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918420-ED3A-CCC3-4B65-2164CDEA0B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862" t="25769" r="5163" b="5195"/>
          <a:stretch/>
        </p:blipFill>
        <p:spPr>
          <a:xfrm>
            <a:off x="6516028" y="4164920"/>
            <a:ext cx="3992363" cy="254514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6341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2F01-795E-1015-AE08-CA213C5C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44"/>
            <a:ext cx="9977271" cy="548819"/>
          </a:xfrm>
        </p:spPr>
        <p:txBody>
          <a:bodyPr/>
          <a:lstStyle/>
          <a:p>
            <a:r>
              <a:rPr lang="en-GB" dirty="0">
                <a:solidFill>
                  <a:srgbClr val="702082"/>
                </a:solidFill>
                <a:latin typeface="Arial"/>
                <a:cs typeface="Arial"/>
              </a:rPr>
              <a:t>Doctoral Training Partnership (DTP) project</a:t>
            </a:r>
          </a:p>
          <a:p>
            <a:endParaRPr lang="en-GB" sz="4000" dirty="0">
              <a:solidFill>
                <a:srgbClr val="70208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44C39-0EC2-B65B-4DA9-1346B3D482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96051"/>
            <a:ext cx="9799101" cy="40857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Drawing on the results of </a:t>
            </a:r>
            <a:r>
              <a:rPr lang="en-GB" sz="2000" dirty="0">
                <a:hlinkClick r:id="rId3"/>
              </a:rPr>
              <a:t>Data-driven research skills – UKRI</a:t>
            </a:r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Collaboration with three ESRC Doctoral Training Partnerships (DTPs) to develop and implement an asynchronous training course </a:t>
            </a:r>
            <a:r>
              <a:rPr lang="en-US" sz="2000" i="1" dirty="0">
                <a:solidFill>
                  <a:srgbClr val="7030A0"/>
                </a:solidFill>
                <a:latin typeface="Arial"/>
                <a:cs typeface="Arial"/>
              </a:rPr>
              <a:t>	</a:t>
            </a:r>
          </a:p>
          <a:p>
            <a:pPr lvl="1"/>
            <a:r>
              <a:rPr lang="en-US" i="1" dirty="0">
                <a:solidFill>
                  <a:srgbClr val="7030A0"/>
                </a:solidFill>
                <a:latin typeface="Arial"/>
                <a:cs typeface="Arial"/>
              </a:rPr>
              <a:t>Introduction to finding and using data </a:t>
            </a:r>
            <a:r>
              <a:rPr lang="en-US" dirty="0">
                <a:solidFill>
                  <a:srgbClr val="7030A0"/>
                </a:solidFill>
                <a:latin typeface="Arial"/>
                <a:cs typeface="Arial"/>
              </a:rPr>
              <a:t>(4 modules)</a:t>
            </a:r>
          </a:p>
          <a:p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DTPs providing funding and guidance</a:t>
            </a:r>
          </a:p>
          <a:p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Initial pilot: designed and evaluated course. </a:t>
            </a:r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Next phase: refine and embed into DTP training programs</a:t>
            </a:r>
          </a:p>
          <a:p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Possible roll out to more DTPs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FED74-3154-DDB9-BB5D-F853ABB9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E37EA21-E430-2F7F-AEFE-54B54A05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86" y="4253501"/>
            <a:ext cx="2221026" cy="251769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EC586C9-131A-3E0C-670A-69B03B7B7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104" y="4248704"/>
            <a:ext cx="2221026" cy="251769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Picture 15" descr="A puzzle pieces on a computer screen&#10;&#10;Description automatically generated">
            <a:extLst>
              <a:ext uri="{FF2B5EF4-FFF2-40B4-BE49-F238E27FC236}">
                <a16:creationId xmlns:a16="http://schemas.microsoft.com/office/drawing/2014/main" id="{8D547136-2EFC-7E21-FDDB-934673310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71" y="4248705"/>
            <a:ext cx="2221026" cy="25224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AEF0EC-F3CC-E009-AF8F-CE4E57AB4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2774" y="4255392"/>
            <a:ext cx="2221026" cy="252249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3818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1AB536-C600-EBD7-10FE-D6413EFC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>
                <a:solidFill>
                  <a:srgbClr val="702082"/>
                </a:solidFill>
                <a:latin typeface="Arial"/>
                <a:cs typeface="Arial"/>
              </a:rPr>
              <a:t>Qualitative research with students</a:t>
            </a:r>
            <a:endParaRPr lang="en-US" dirty="0">
              <a:solidFill>
                <a:srgbClr val="702082"/>
              </a:solidFill>
            </a:endParaRPr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AD3C90FF-F710-2246-8723-4EF8CCFB2839}"/>
              </a:ext>
            </a:extLst>
          </p:cNvPr>
          <p:cNvSpPr txBox="1">
            <a:spLocks/>
          </p:cNvSpPr>
          <p:nvPr/>
        </p:nvSpPr>
        <p:spPr>
          <a:xfrm>
            <a:off x="838200" y="1174532"/>
            <a:ext cx="11183007" cy="5458044"/>
          </a:xfrm>
          <a:prstGeom prst="rect">
            <a:avLst/>
          </a:prstGeom>
        </p:spPr>
        <p:txBody>
          <a:bodyPr vert="horz" lIns="91374" tIns="45688" rIns="91374" bIns="45688" rtlCol="0" anchor="t">
            <a:normAutofit/>
          </a:bodyPr>
          <a:lstStyle>
            <a:lvl1pPr marL="456855" indent="-456855" algn="l" defTabSz="12182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89858" indent="-380716" algn="l" defTabSz="12182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2855" indent="-304568" algn="l" defTabSz="12182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1995" indent="-304568" algn="l" defTabSz="12182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1141" indent="-304568" algn="l" defTabSz="12182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0279" indent="-304568" algn="l" defTabSz="12182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422" indent="-304568" algn="l" defTabSz="12182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564" indent="-304568" algn="l" defTabSz="12182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705" indent="-304568" algn="l" defTabSz="12182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Arial"/>
                <a:cs typeface="Arial"/>
              </a:rPr>
              <a:t>AIM: To explore how UK Data Service online training events are supporting the development of quantitative data skills in SHAPE students. </a:t>
            </a:r>
          </a:p>
          <a:p>
            <a:pPr marL="0" indent="0">
              <a:buNone/>
            </a:pPr>
            <a:endParaRPr lang="en-US" sz="2200" dirty="0">
              <a:solidFill>
                <a:srgbClr val="7030A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dirty="0">
                <a:solidFill>
                  <a:srgbClr val="7030A0"/>
                </a:solidFill>
                <a:latin typeface="Arial"/>
                <a:cs typeface="Arial"/>
              </a:rPr>
              <a:t>Research conducted by Dr Vanessa Higgins &amp; Professor Jackie Carter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7030A0"/>
                </a:solidFill>
              </a:rPr>
              <a:t>Semi-structured online interviews (July-August 2022) with ten students, range of SHAPE disciplines, who attended UKDS online training events.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Interview topics: </a:t>
            </a:r>
          </a:p>
          <a:p>
            <a:pPr marL="818515" lvl="1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GB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current and past studies?</a:t>
            </a:r>
            <a:endParaRPr lang="en-US" sz="22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8515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attended event? </a:t>
            </a:r>
            <a:endParaRPr lang="en-US" sz="22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8515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Learnt any new data skills from the event, and if so what?</a:t>
            </a:r>
          </a:p>
          <a:p>
            <a:pPr marL="818515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those new skills in their current study/research? </a:t>
            </a:r>
          </a:p>
          <a:p>
            <a:pPr marL="818515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training event had influenced their future plans?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200" dirty="0">
                <a:solidFill>
                  <a:srgbClr val="7030A0"/>
                </a:solidFill>
                <a:latin typeface="Arial"/>
                <a:cs typeface="Arial"/>
              </a:rPr>
              <a:t>Reflective thematic analysis (NVivo) using Braun &amp; Clarke (2021) six-phase approach</a:t>
            </a:r>
            <a:endParaRPr lang="en-US" sz="2200" dirty="0">
              <a:solidFill>
                <a:srgbClr val="7030A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 sz="2900" dirty="0"/>
          </a:p>
          <a:p>
            <a:pPr marL="0" indent="0">
              <a:buNone/>
            </a:pPr>
            <a:endParaRPr lang="en-US" sz="3000" dirty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3200" dirty="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456565" indent="-456565"/>
            <a:endParaRPr lang="en-US" sz="3200" b="1" dirty="0"/>
          </a:p>
          <a:p>
            <a:pPr marL="0" indent="0">
              <a:buNone/>
            </a:pPr>
            <a:endParaRPr lang="en-US" sz="1800" dirty="0">
              <a:hlinkClick r:id="rId3"/>
            </a:endParaRPr>
          </a:p>
          <a:p>
            <a:pPr marL="0" indent="0">
              <a:buNone/>
            </a:pPr>
            <a:endParaRPr lang="en-US" sz="32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nl-NL" sz="3000" dirty="0">
              <a:latin typeface="Arial"/>
              <a:cs typeface="Arial"/>
            </a:endParaRPr>
          </a:p>
          <a:p>
            <a:pPr marL="647700" indent="-285750">
              <a:buFont typeface="Arial" pitchFamily="34" charset="0"/>
              <a:buChar char="•"/>
            </a:pPr>
            <a:endParaRPr lang="nl-NL" sz="3300" dirty="0"/>
          </a:p>
        </p:txBody>
      </p:sp>
    </p:spTree>
    <p:extLst>
      <p:ext uri="{BB962C8B-B14F-4D97-AF65-F5344CB8AC3E}">
        <p14:creationId xmlns:p14="http://schemas.microsoft.com/office/powerpoint/2010/main" val="37975368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UKD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SSIST2022VanessaHiggins - Accessible" id="{EB5DDC8E-AC68-4F50-884D-F5532E2E301B}" vid="{53E8885D-65FE-4E4B-8ED4-8C51B257FE3E}"/>
    </a:ext>
  </a:extLst>
</a:theme>
</file>

<file path=ppt/theme/theme2.xml><?xml version="1.0" encoding="utf-8"?>
<a:theme xmlns:a="http://schemas.openxmlformats.org/drawingml/2006/main" name="2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UKD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Group meeting slides VH" id="{DD35AC47-24C7-44E5-9E8D-E5184B26B376}" vid="{C9616700-D74F-43A4-B1E8-E34CCE5479DE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702082"/>
      </a:dk1>
      <a:lt1>
        <a:srgbClr val="FFFFFF"/>
      </a:lt1>
      <a:dk2>
        <a:srgbClr val="212322"/>
      </a:dk2>
      <a:lt2>
        <a:srgbClr val="D9E1E2"/>
      </a:lt2>
      <a:accent1>
        <a:srgbClr val="CE0057"/>
      </a:accent1>
      <a:accent2>
        <a:srgbClr val="2B5696"/>
      </a:accent2>
      <a:accent3>
        <a:srgbClr val="008654"/>
      </a:accent3>
      <a:accent4>
        <a:srgbClr val="FF6620"/>
      </a:accent4>
      <a:accent5>
        <a:srgbClr val="00A8CE"/>
      </a:accent5>
      <a:accent6>
        <a:srgbClr val="78BD20"/>
      </a:accent6>
      <a:hlink>
        <a:srgbClr val="2B5696"/>
      </a:hlink>
      <a:folHlink>
        <a:srgbClr val="5B67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2e6339-9963-4444-b0f2-be5dad007de0" xsi:nil="true"/>
    <lcf76f155ced4ddcb4097134ff3c332f xmlns="28b91107-4a81-451c-84f7-f52706813e27">
      <Terms xmlns="http://schemas.microsoft.com/office/infopath/2007/PartnerControls"/>
    </lcf76f155ced4ddcb4097134ff3c332f>
    <SharedWithUsers xmlns="1d2e6339-9963-4444-b0f2-be5dad007de0">
      <UserInfo>
        <DisplayName>Debora Price</DisplayName>
        <AccountId>28</AccountId>
        <AccountType/>
      </UserInfo>
      <UserInfo>
        <DisplayName>Jennifer Buckley</DisplayName>
        <AccountId>19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8" ma:contentTypeDescription="Create a new document." ma:contentTypeScope="" ma:versionID="60b3652bd151e168ad041d121ef7a1ab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1513cfd0a845cfa7a586b0436e4b3e12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89bc31f-51e0-4109-a170-5affb3c8abc1}" ma:internalName="TaxCatchAll" ma:showField="CatchAllData" ma:web="1d2e6339-9963-4444-b0f2-be5dad007d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B8F187-75E2-40C1-8132-2FF6B6C91FAE}">
  <ds:schemaRefs>
    <ds:schemaRef ds:uri="1d2e6339-9963-4444-b0f2-be5dad007de0"/>
    <ds:schemaRef ds:uri="28b91107-4a81-451c-84f7-f52706813e2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EFB3468-5F6E-4FE6-81DA-62D39E32FFAC}">
  <ds:schemaRefs>
    <ds:schemaRef ds:uri="1d2e6339-9963-4444-b0f2-be5dad007de0"/>
    <ds:schemaRef ds:uri="28b91107-4a81-451c-84f7-f52706813e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78FC25A-5457-4675-A274-26C216A4E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961</Words>
  <Application>Microsoft Office PowerPoint</Application>
  <PresentationFormat>Widescreen</PresentationFormat>
  <Paragraphs>163</Paragraphs>
  <Slides>14</Slides>
  <Notes>14</Notes>
  <HiddenSlides>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1_Office Theme</vt:lpstr>
      <vt:lpstr>2_Office Theme</vt:lpstr>
      <vt:lpstr>3_Office Theme</vt:lpstr>
      <vt:lpstr>Developing foundational quantitative data skills: the UK Data Service training programme  </vt:lpstr>
      <vt:lpstr>Overview</vt:lpstr>
      <vt:lpstr>UK Data Service</vt:lpstr>
      <vt:lpstr>UK Data Service: training topics</vt:lpstr>
      <vt:lpstr>PowerPoint Presentation</vt:lpstr>
      <vt:lpstr>Asynchronous training: Learning Hub and YouTube </vt:lpstr>
      <vt:lpstr>Resources for HE Teaching</vt:lpstr>
      <vt:lpstr>Doctoral Training Partnership (DTP) project </vt:lpstr>
      <vt:lpstr>Qualitative research with students</vt:lpstr>
      <vt:lpstr>Results – five themes</vt:lpstr>
      <vt:lpstr>Data Skills Framework publication</vt:lpstr>
      <vt:lpstr>PowerPoint Presentation</vt:lpstr>
      <vt:lpstr>Events feedback 2022-2023</vt:lpstr>
      <vt:lpstr>Collaborations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 Price</dc:creator>
  <cp:lastModifiedBy>Vanessa Higgins</cp:lastModifiedBy>
  <cp:revision>285</cp:revision>
  <dcterms:created xsi:type="dcterms:W3CDTF">2023-06-07T08:53:01Z</dcterms:created>
  <dcterms:modified xsi:type="dcterms:W3CDTF">2024-06-13T19:49:19Z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0x01010082D5F373B85FCF47AAFC80BC7D80700A</vt:lpwstr>
  </property>
  <property fmtid="{D5CDD505-2E9C-101B-9397-08002B2CF9AE}" pid="3" name="MediaServiceImageTags">
    <vt:lpwstr/>
  </property>
</Properties>
</file>